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206A"/>
    <a:srgbClr val="045C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144"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10/21/2023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10/21/2023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7030A0"/>
            </a:gs>
            <a:gs pos="90000">
              <a:schemeClr val="tx2"/>
            </a:gs>
            <a:gs pos="60000">
              <a:srgbClr val="002060"/>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D074A-A2EC-3B14-5E2C-4F37D16191AD}"/>
              </a:ext>
            </a:extLst>
          </p:cNvPr>
          <p:cNvSpPr>
            <a:spLocks noGrp="1"/>
          </p:cNvSpPr>
          <p:nvPr>
            <p:ph type="ctrTitle"/>
          </p:nvPr>
        </p:nvSpPr>
        <p:spPr>
          <a:xfrm>
            <a:off x="3454400" y="314036"/>
            <a:ext cx="4959927" cy="2068946"/>
          </a:xfrm>
        </p:spPr>
        <p:txBody>
          <a:bodyPr>
            <a:normAutofit/>
          </a:bodyPr>
          <a:lstStyle/>
          <a:p>
            <a:r>
              <a:rPr lang="en-US" sz="9600" b="1" dirty="0">
                <a:latin typeface="Informal Roman" panose="030604020304060B0204" pitchFamily="66" charset="0"/>
                <a:ea typeface="HGMaruGothicMPRO" panose="020B0400000000000000" pitchFamily="34" charset="-128"/>
                <a:cs typeface="Arabic Typesetting" panose="020F0502020204030204" pitchFamily="66" charset="-78"/>
              </a:rPr>
              <a:t>CEIS 150</a:t>
            </a:r>
          </a:p>
        </p:txBody>
      </p:sp>
      <p:sp>
        <p:nvSpPr>
          <p:cNvPr id="3" name="Subtitle 2">
            <a:extLst>
              <a:ext uri="{FF2B5EF4-FFF2-40B4-BE49-F238E27FC236}">
                <a16:creationId xmlns:a16="http://schemas.microsoft.com/office/drawing/2014/main" id="{B53F90F7-D24B-14AE-01AE-0007C9833A6A}"/>
              </a:ext>
            </a:extLst>
          </p:cNvPr>
          <p:cNvSpPr>
            <a:spLocks noGrp="1"/>
          </p:cNvSpPr>
          <p:nvPr>
            <p:ph type="subTitle" idx="1"/>
          </p:nvPr>
        </p:nvSpPr>
        <p:spPr>
          <a:xfrm>
            <a:off x="4918363" y="2717032"/>
            <a:ext cx="2355273" cy="506460"/>
          </a:xfrm>
        </p:spPr>
        <p:txBody>
          <a:bodyPr>
            <a:noAutofit/>
          </a:bodyPr>
          <a:lstStyle/>
          <a:p>
            <a:r>
              <a:rPr lang="en-US" sz="2800" dirty="0">
                <a:solidFill>
                  <a:schemeClr val="tx1"/>
                </a:solidFill>
                <a:latin typeface="Arabic Typesetting" panose="03020402040406030203" pitchFamily="66" charset="-78"/>
                <a:cs typeface="Arabic Typesetting" panose="03020402040406030203" pitchFamily="66" charset="-78"/>
              </a:rPr>
              <a:t>Kaleb Bakken</a:t>
            </a:r>
          </a:p>
        </p:txBody>
      </p:sp>
    </p:spTree>
    <p:extLst>
      <p:ext uri="{BB962C8B-B14F-4D97-AF65-F5344CB8AC3E}">
        <p14:creationId xmlns:p14="http://schemas.microsoft.com/office/powerpoint/2010/main" val="3591025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2000">
              <a:srgbClr val="FFC000"/>
            </a:gs>
            <a:gs pos="45000">
              <a:srgbClr val="4A206A"/>
            </a:gs>
            <a:gs pos="83000">
              <a:srgbClr val="002060"/>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D2824-9488-AC09-7B07-B5484A4E3DAE}"/>
              </a:ext>
            </a:extLst>
          </p:cNvPr>
          <p:cNvSpPr>
            <a:spLocks noGrp="1"/>
          </p:cNvSpPr>
          <p:nvPr>
            <p:ph type="title"/>
          </p:nvPr>
        </p:nvSpPr>
        <p:spPr>
          <a:xfrm>
            <a:off x="2912485" y="136237"/>
            <a:ext cx="6019800" cy="1143000"/>
          </a:xfrm>
        </p:spPr>
        <p:txBody>
          <a:bodyPr/>
          <a:lstStyle/>
          <a:p>
            <a:pPr algn="ctr"/>
            <a:r>
              <a:rPr lang="en-US" dirty="0"/>
              <a:t>Skills I learned</a:t>
            </a:r>
          </a:p>
        </p:txBody>
      </p:sp>
      <p:sp>
        <p:nvSpPr>
          <p:cNvPr id="4" name="Text Placeholder 3">
            <a:extLst>
              <a:ext uri="{FF2B5EF4-FFF2-40B4-BE49-F238E27FC236}">
                <a16:creationId xmlns:a16="http://schemas.microsoft.com/office/drawing/2014/main" id="{DFEC8A25-A7E8-C0A8-C5B6-B8C91A0CEAFF}"/>
              </a:ext>
            </a:extLst>
          </p:cNvPr>
          <p:cNvSpPr>
            <a:spLocks noGrp="1"/>
          </p:cNvSpPr>
          <p:nvPr>
            <p:ph type="body" sz="half" idx="2"/>
          </p:nvPr>
        </p:nvSpPr>
        <p:spPr>
          <a:xfrm>
            <a:off x="2910897" y="2404533"/>
            <a:ext cx="6021388" cy="2048933"/>
          </a:xfrm>
        </p:spPr>
        <p:txBody>
          <a:bodyPr/>
          <a:lstStyle/>
          <a:p>
            <a:pPr algn="ctr"/>
            <a:r>
              <a:rPr lang="en-US" dirty="0">
                <a:solidFill>
                  <a:schemeClr val="tx1"/>
                </a:solidFill>
              </a:rPr>
              <a:t>Over this course, I learned a lot. Learning to be able to use classes, being able to import data and use that in the code as well was very cool. We got to learn how to efficiently use the code and with me per say there were times were I messed up and this course helped me learn to watch for those mistakes and helped me identify them and fix them.</a:t>
            </a:r>
          </a:p>
        </p:txBody>
      </p:sp>
    </p:spTree>
    <p:extLst>
      <p:ext uri="{BB962C8B-B14F-4D97-AF65-F5344CB8AC3E}">
        <p14:creationId xmlns:p14="http://schemas.microsoft.com/office/powerpoint/2010/main" val="1210417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44000">
              <a:srgbClr val="FFC000"/>
            </a:gs>
            <a:gs pos="10000">
              <a:srgbClr val="4A206A"/>
            </a:gs>
            <a:gs pos="75000">
              <a:srgbClr val="002060"/>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D2824-9488-AC09-7B07-B5484A4E3DAE}"/>
              </a:ext>
            </a:extLst>
          </p:cNvPr>
          <p:cNvSpPr>
            <a:spLocks noGrp="1"/>
          </p:cNvSpPr>
          <p:nvPr>
            <p:ph type="title"/>
          </p:nvPr>
        </p:nvSpPr>
        <p:spPr>
          <a:xfrm>
            <a:off x="2912485" y="136237"/>
            <a:ext cx="6019800" cy="1143000"/>
          </a:xfrm>
        </p:spPr>
        <p:txBody>
          <a:bodyPr/>
          <a:lstStyle/>
          <a:p>
            <a:pPr algn="ctr"/>
            <a:r>
              <a:rPr lang="en-US" dirty="0"/>
              <a:t>Conclusion</a:t>
            </a:r>
          </a:p>
        </p:txBody>
      </p:sp>
      <p:sp>
        <p:nvSpPr>
          <p:cNvPr id="4" name="Text Placeholder 3">
            <a:extLst>
              <a:ext uri="{FF2B5EF4-FFF2-40B4-BE49-F238E27FC236}">
                <a16:creationId xmlns:a16="http://schemas.microsoft.com/office/drawing/2014/main" id="{DFEC8A25-A7E8-C0A8-C5B6-B8C91A0CEAFF}"/>
              </a:ext>
            </a:extLst>
          </p:cNvPr>
          <p:cNvSpPr>
            <a:spLocks noGrp="1"/>
          </p:cNvSpPr>
          <p:nvPr>
            <p:ph type="body" sz="half" idx="2"/>
          </p:nvPr>
        </p:nvSpPr>
        <p:spPr>
          <a:xfrm>
            <a:off x="2995611" y="4014740"/>
            <a:ext cx="6021388" cy="2048933"/>
          </a:xfrm>
        </p:spPr>
        <p:txBody>
          <a:bodyPr/>
          <a:lstStyle/>
          <a:p>
            <a:r>
              <a:rPr lang="en-US" dirty="0">
                <a:solidFill>
                  <a:schemeClr val="tx1"/>
                </a:solidFill>
              </a:rPr>
              <a:t>In conclusion, I am more adept in using Python and being able to know more on how to use previous </a:t>
            </a:r>
            <a:r>
              <a:rPr lang="en-US" dirty="0" err="1">
                <a:solidFill>
                  <a:schemeClr val="tx1"/>
                </a:solidFill>
              </a:rPr>
              <a:t>progamming</a:t>
            </a:r>
            <a:r>
              <a:rPr lang="en-US" dirty="0">
                <a:solidFill>
                  <a:schemeClr val="tx1"/>
                </a:solidFill>
              </a:rPr>
              <a:t> skills</a:t>
            </a:r>
          </a:p>
        </p:txBody>
      </p:sp>
    </p:spTree>
    <p:extLst>
      <p:ext uri="{BB962C8B-B14F-4D97-AF65-F5344CB8AC3E}">
        <p14:creationId xmlns:p14="http://schemas.microsoft.com/office/powerpoint/2010/main" val="4257874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0868E-6E68-BD30-E59B-883AA5C72ECC}"/>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50BFB1AD-AB7E-89B0-668F-538AA291260C}"/>
              </a:ext>
            </a:extLst>
          </p:cNvPr>
          <p:cNvSpPr>
            <a:spLocks noGrp="1"/>
          </p:cNvSpPr>
          <p:nvPr>
            <p:ph idx="1"/>
          </p:nvPr>
        </p:nvSpPr>
        <p:spPr/>
        <p:txBody>
          <a:bodyPr/>
          <a:lstStyle/>
          <a:p>
            <a:r>
              <a:rPr lang="en-US" dirty="0"/>
              <a:t>In this course we got more into a intermediate status of programming and for the projects itself we focused on being able to create coding done for stocks and being able to add, remove, update stocks and being able to bring current information pulled from the web, and all integrated into the code</a:t>
            </a:r>
          </a:p>
        </p:txBody>
      </p:sp>
    </p:spTree>
    <p:extLst>
      <p:ext uri="{BB962C8B-B14F-4D97-AF65-F5344CB8AC3E}">
        <p14:creationId xmlns:p14="http://schemas.microsoft.com/office/powerpoint/2010/main" val="860743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44000">
              <a:srgbClr val="7030A0"/>
            </a:gs>
            <a:gs pos="100000">
              <a:schemeClr val="bg2">
                <a:shade val="96000"/>
                <a:hueMod val="88000"/>
                <a:satMod val="220000"/>
                <a:lumMod val="82000"/>
              </a:schemeClr>
            </a:gs>
          </a:gsLst>
          <a:lin ang="6120000" scaled="1"/>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114C97-516D-B317-D18D-BD1A941E6745}"/>
              </a:ext>
            </a:extLst>
          </p:cNvPr>
          <p:cNvSpPr>
            <a:spLocks noGrp="1"/>
          </p:cNvSpPr>
          <p:nvPr>
            <p:ph type="title"/>
          </p:nvPr>
        </p:nvSpPr>
        <p:spPr>
          <a:xfrm>
            <a:off x="7102507" y="138021"/>
            <a:ext cx="2397424" cy="736121"/>
          </a:xfrm>
        </p:spPr>
        <p:txBody>
          <a:bodyPr/>
          <a:lstStyle/>
          <a:p>
            <a:r>
              <a:rPr lang="en-US" dirty="0"/>
              <a:t>SETUP TIME</a:t>
            </a:r>
          </a:p>
        </p:txBody>
      </p:sp>
      <p:pic>
        <p:nvPicPr>
          <p:cNvPr id="7" name="Picture Placeholder 6">
            <a:extLst>
              <a:ext uri="{FF2B5EF4-FFF2-40B4-BE49-F238E27FC236}">
                <a16:creationId xmlns:a16="http://schemas.microsoft.com/office/drawing/2014/main" id="{744BB9AD-6A5B-1FDA-9A75-D7AE1FD49679}"/>
              </a:ext>
            </a:extLst>
          </p:cNvPr>
          <p:cNvPicPr>
            <a:picLocks noGrp="1" noChangeAspect="1"/>
          </p:cNvPicPr>
          <p:nvPr>
            <p:ph type="pic" idx="1"/>
          </p:nvPr>
        </p:nvPicPr>
        <p:blipFill rotWithShape="1">
          <a:blip r:embed="rId2"/>
          <a:srcRect l="7866" t="33774" r="9000"/>
          <a:stretch/>
        </p:blipFill>
        <p:spPr>
          <a:xfrm>
            <a:off x="-12607" y="2151211"/>
            <a:ext cx="3419906" cy="2151211"/>
          </a:xfrm>
          <a:prstGeom prst="rect">
            <a:avLst/>
          </a:prstGeom>
        </p:spPr>
      </p:pic>
      <p:sp>
        <p:nvSpPr>
          <p:cNvPr id="6" name="Text Placeholder 5">
            <a:extLst>
              <a:ext uri="{FF2B5EF4-FFF2-40B4-BE49-F238E27FC236}">
                <a16:creationId xmlns:a16="http://schemas.microsoft.com/office/drawing/2014/main" id="{AD45A842-53DB-EE1C-99FC-08D6AF9F1F7F}"/>
              </a:ext>
            </a:extLst>
          </p:cNvPr>
          <p:cNvSpPr>
            <a:spLocks noGrp="1"/>
          </p:cNvSpPr>
          <p:nvPr>
            <p:ph type="body" sz="half" idx="2"/>
          </p:nvPr>
        </p:nvSpPr>
        <p:spPr>
          <a:xfrm>
            <a:off x="4817703" y="874142"/>
            <a:ext cx="7216146" cy="5310997"/>
          </a:xfrm>
        </p:spPr>
        <p:txBody>
          <a:bodyPr>
            <a:normAutofit/>
          </a:bodyPr>
          <a:lstStyle/>
          <a:p>
            <a:r>
              <a:rPr lang="en-US" sz="1600" dirty="0">
                <a:solidFill>
                  <a:schemeClr val="tx1"/>
                </a:solidFill>
              </a:rPr>
              <a:t>Objectives</a:t>
            </a:r>
          </a:p>
          <a:p>
            <a:pPr marL="285750" indent="-285750">
              <a:buFont typeface="Arial" panose="020B0604020202020204" pitchFamily="34" charset="0"/>
              <a:buChar char="•"/>
            </a:pPr>
            <a:r>
              <a:rPr lang="en-US" sz="1600" dirty="0">
                <a:solidFill>
                  <a:schemeClr val="tx1"/>
                </a:solidFill>
              </a:rPr>
              <a:t>Make a gameplan on what we will be focusing on</a:t>
            </a:r>
          </a:p>
          <a:p>
            <a:pPr marL="285750" indent="-285750">
              <a:buFont typeface="Arial" panose="020B0604020202020204" pitchFamily="34" charset="0"/>
              <a:buChar char="•"/>
            </a:pPr>
            <a:r>
              <a:rPr lang="en-US" sz="1600" dirty="0">
                <a:solidFill>
                  <a:schemeClr val="tx1"/>
                </a:solidFill>
              </a:rPr>
              <a:t>Testing our units making sure we are good to go with our code to start</a:t>
            </a:r>
          </a:p>
          <a:p>
            <a:pPr marL="285750" indent="-285750">
              <a:buFont typeface="Arial" panose="020B0604020202020204" pitchFamily="34" charset="0"/>
              <a:buChar char="•"/>
            </a:pPr>
            <a:r>
              <a:rPr lang="en-US" sz="1600" dirty="0">
                <a:solidFill>
                  <a:schemeClr val="tx1"/>
                </a:solidFill>
              </a:rPr>
              <a:t>Creating a “stock_class.py” file</a:t>
            </a:r>
          </a:p>
          <a:p>
            <a:endParaRPr lang="en-US" sz="1600" dirty="0">
              <a:solidFill>
                <a:schemeClr val="tx1"/>
              </a:solidFill>
            </a:endParaRPr>
          </a:p>
          <a:p>
            <a:r>
              <a:rPr lang="en-US" sz="1600" dirty="0">
                <a:solidFill>
                  <a:schemeClr val="tx1"/>
                </a:solidFill>
              </a:rPr>
              <a:t>What I Learned:</a:t>
            </a:r>
          </a:p>
          <a:p>
            <a:r>
              <a:rPr lang="en-US" sz="1600" dirty="0">
                <a:solidFill>
                  <a:schemeClr val="tx1"/>
                </a:solidFill>
              </a:rPr>
              <a:t>In this first part of the course, I had a good idea with the starting part where we create a diagram to help get groundwork done before diving into the project itself. </a:t>
            </a:r>
          </a:p>
          <a:p>
            <a:r>
              <a:rPr lang="en-US" sz="1600" dirty="0">
                <a:solidFill>
                  <a:schemeClr val="tx1"/>
                </a:solidFill>
              </a:rPr>
              <a:t>Now using “self” statements was newer for me since we only have brushed on these statements a few times, so was nice to be able to fully learn how to use them.</a:t>
            </a:r>
          </a:p>
          <a:p>
            <a:r>
              <a:rPr lang="en-US" sz="1600" dirty="0">
                <a:solidFill>
                  <a:schemeClr val="tx1"/>
                </a:solidFill>
              </a:rPr>
              <a:t>We ended up creating 2 classes to help us set up for the start, a “Stock” and a “DailyData” class.</a:t>
            </a:r>
          </a:p>
          <a:p>
            <a:endParaRPr lang="en-US" sz="1600" dirty="0">
              <a:solidFill>
                <a:schemeClr val="tx1"/>
              </a:solidFill>
            </a:endParaRPr>
          </a:p>
        </p:txBody>
      </p:sp>
      <p:pic>
        <p:nvPicPr>
          <p:cNvPr id="8" name="Picture 7">
            <a:extLst>
              <a:ext uri="{FF2B5EF4-FFF2-40B4-BE49-F238E27FC236}">
                <a16:creationId xmlns:a16="http://schemas.microsoft.com/office/drawing/2014/main" id="{9632B330-B952-B497-1ECE-1E87F7FF29C7}"/>
              </a:ext>
            </a:extLst>
          </p:cNvPr>
          <p:cNvPicPr>
            <a:picLocks noChangeAspect="1"/>
          </p:cNvPicPr>
          <p:nvPr/>
        </p:nvPicPr>
        <p:blipFill>
          <a:blip r:embed="rId3"/>
          <a:stretch>
            <a:fillRect/>
          </a:stretch>
        </p:blipFill>
        <p:spPr>
          <a:xfrm>
            <a:off x="-12607" y="0"/>
            <a:ext cx="2928335" cy="2151211"/>
          </a:xfrm>
          <a:prstGeom prst="rect">
            <a:avLst/>
          </a:prstGeom>
        </p:spPr>
      </p:pic>
      <p:pic>
        <p:nvPicPr>
          <p:cNvPr id="9" name="Picture 8">
            <a:extLst>
              <a:ext uri="{FF2B5EF4-FFF2-40B4-BE49-F238E27FC236}">
                <a16:creationId xmlns:a16="http://schemas.microsoft.com/office/drawing/2014/main" id="{BB1FDC92-DDF6-3B1D-D824-2189073FD32B}"/>
              </a:ext>
            </a:extLst>
          </p:cNvPr>
          <p:cNvPicPr>
            <a:picLocks noChangeAspect="1"/>
          </p:cNvPicPr>
          <p:nvPr/>
        </p:nvPicPr>
        <p:blipFill>
          <a:blip r:embed="rId4"/>
          <a:stretch>
            <a:fillRect/>
          </a:stretch>
        </p:blipFill>
        <p:spPr>
          <a:xfrm>
            <a:off x="0" y="4305980"/>
            <a:ext cx="3893507" cy="2552020"/>
          </a:xfrm>
          <a:prstGeom prst="rect">
            <a:avLst/>
          </a:prstGeom>
        </p:spPr>
      </p:pic>
    </p:spTree>
    <p:extLst>
      <p:ext uri="{BB962C8B-B14F-4D97-AF65-F5344CB8AC3E}">
        <p14:creationId xmlns:p14="http://schemas.microsoft.com/office/powerpoint/2010/main" val="3919506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29000">
              <a:schemeClr val="accent5"/>
            </a:gs>
            <a:gs pos="76000">
              <a:schemeClr val="accent1"/>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42BF4-B845-9AC8-8DB0-2C4FE499A12D}"/>
              </a:ext>
            </a:extLst>
          </p:cNvPr>
          <p:cNvSpPr>
            <a:spLocks noGrp="1"/>
          </p:cNvSpPr>
          <p:nvPr>
            <p:ph type="title"/>
          </p:nvPr>
        </p:nvSpPr>
        <p:spPr>
          <a:xfrm>
            <a:off x="6289963" y="0"/>
            <a:ext cx="4055485" cy="660400"/>
          </a:xfrm>
        </p:spPr>
        <p:txBody>
          <a:bodyPr/>
          <a:lstStyle/>
          <a:p>
            <a:r>
              <a:rPr lang="en-US" dirty="0"/>
              <a:t>Dealing w/ Stocks</a:t>
            </a:r>
          </a:p>
        </p:txBody>
      </p:sp>
      <p:pic>
        <p:nvPicPr>
          <p:cNvPr id="5" name="Picture Placeholder 4">
            <a:extLst>
              <a:ext uri="{FF2B5EF4-FFF2-40B4-BE49-F238E27FC236}">
                <a16:creationId xmlns:a16="http://schemas.microsoft.com/office/drawing/2014/main" id="{BC06BEFA-4C92-E649-B01A-23DC6916885F}"/>
              </a:ext>
            </a:extLst>
          </p:cNvPr>
          <p:cNvPicPr>
            <a:picLocks noGrp="1" noChangeAspect="1"/>
          </p:cNvPicPr>
          <p:nvPr>
            <p:ph type="pic" idx="1"/>
          </p:nvPr>
        </p:nvPicPr>
        <p:blipFill rotWithShape="1">
          <a:blip r:embed="rId2"/>
          <a:srcRect l="1017" r="28912"/>
          <a:stretch/>
        </p:blipFill>
        <p:spPr>
          <a:xfrm>
            <a:off x="0" y="-1"/>
            <a:ext cx="5372542" cy="3695307"/>
          </a:xfrm>
          <a:prstGeom prst="rect">
            <a:avLst/>
          </a:prstGeom>
        </p:spPr>
      </p:pic>
      <p:sp>
        <p:nvSpPr>
          <p:cNvPr id="4" name="Text Placeholder 3">
            <a:extLst>
              <a:ext uri="{FF2B5EF4-FFF2-40B4-BE49-F238E27FC236}">
                <a16:creationId xmlns:a16="http://schemas.microsoft.com/office/drawing/2014/main" id="{D30FD67C-0756-EF29-62AB-B34A43CABC11}"/>
              </a:ext>
            </a:extLst>
          </p:cNvPr>
          <p:cNvSpPr>
            <a:spLocks noGrp="1"/>
          </p:cNvSpPr>
          <p:nvPr>
            <p:ph type="body" sz="half" idx="2"/>
          </p:nvPr>
        </p:nvSpPr>
        <p:spPr>
          <a:xfrm>
            <a:off x="5452484" y="837430"/>
            <a:ext cx="6647151" cy="5895879"/>
          </a:xfrm>
        </p:spPr>
        <p:txBody>
          <a:bodyPr>
            <a:normAutofit/>
          </a:bodyPr>
          <a:lstStyle/>
          <a:p>
            <a:r>
              <a:rPr lang="en-US" sz="1600" dirty="0">
                <a:solidFill>
                  <a:schemeClr val="tx1"/>
                </a:solidFill>
              </a:rPr>
              <a:t>Objectives:</a:t>
            </a:r>
          </a:p>
          <a:p>
            <a:pPr marL="285750" indent="-285750">
              <a:buFont typeface="Arial" panose="020B0604020202020204" pitchFamily="34" charset="0"/>
              <a:buChar char="•"/>
            </a:pPr>
            <a:r>
              <a:rPr lang="en-US" sz="1600" dirty="0">
                <a:solidFill>
                  <a:schemeClr val="tx1"/>
                </a:solidFill>
              </a:rPr>
              <a:t>Creating a code that we can add stocks and list them (for now)</a:t>
            </a:r>
          </a:p>
          <a:p>
            <a:pPr marL="285750" indent="-285750">
              <a:buFont typeface="Arial" panose="020B0604020202020204" pitchFamily="34" charset="0"/>
              <a:buChar char="•"/>
            </a:pPr>
            <a:r>
              <a:rPr lang="en-US" sz="1600" dirty="0">
                <a:solidFill>
                  <a:schemeClr val="tx1"/>
                </a:solidFill>
              </a:rPr>
              <a:t>Adding 3 stocks to our list</a:t>
            </a:r>
          </a:p>
          <a:p>
            <a:pPr marL="285750" indent="-285750">
              <a:buFont typeface="Arial" panose="020B0604020202020204" pitchFamily="34" charset="0"/>
              <a:buChar char="•"/>
            </a:pPr>
            <a:r>
              <a:rPr lang="en-US" sz="1600" dirty="0">
                <a:solidFill>
                  <a:schemeClr val="tx1"/>
                </a:solidFill>
              </a:rPr>
              <a:t>Seeing the process for DailyData</a:t>
            </a:r>
          </a:p>
          <a:p>
            <a:endParaRPr lang="en-US" sz="1600" dirty="0">
              <a:solidFill>
                <a:schemeClr val="tx1"/>
              </a:solidFill>
            </a:endParaRPr>
          </a:p>
          <a:p>
            <a:r>
              <a:rPr lang="en-US" sz="1600" dirty="0">
                <a:solidFill>
                  <a:schemeClr val="tx1"/>
                </a:solidFill>
              </a:rPr>
              <a:t>What I learned:</a:t>
            </a:r>
          </a:p>
          <a:p>
            <a:r>
              <a:rPr lang="en-US" sz="1600" dirty="0">
                <a:solidFill>
                  <a:schemeClr val="tx1"/>
                </a:solidFill>
              </a:rPr>
              <a:t>In this project, we learned a bit more into the coding itself and added more to the code and ended up creating a menu for it.</a:t>
            </a:r>
          </a:p>
          <a:p>
            <a:r>
              <a:rPr lang="en-US" sz="1600" dirty="0">
                <a:solidFill>
                  <a:schemeClr val="tx1"/>
                </a:solidFill>
              </a:rPr>
              <a:t>We put the ability to add a stock and having inputs for commands based on numbers one would press.</a:t>
            </a:r>
          </a:p>
          <a:p>
            <a:r>
              <a:rPr lang="en-US" sz="1600" dirty="0">
                <a:solidFill>
                  <a:schemeClr val="tx1"/>
                </a:solidFill>
              </a:rPr>
              <a:t>We also made it so we could view the process of when we add the stocks which we used Tesla, Microsoft and Wal-Mart.</a:t>
            </a:r>
          </a:p>
        </p:txBody>
      </p:sp>
      <p:pic>
        <p:nvPicPr>
          <p:cNvPr id="6" name="Picture 5">
            <a:extLst>
              <a:ext uri="{FF2B5EF4-FFF2-40B4-BE49-F238E27FC236}">
                <a16:creationId xmlns:a16="http://schemas.microsoft.com/office/drawing/2014/main" id="{2384D765-E491-4BC4-E4DC-709210E75B29}"/>
              </a:ext>
            </a:extLst>
          </p:cNvPr>
          <p:cNvPicPr>
            <a:picLocks noChangeAspect="1"/>
          </p:cNvPicPr>
          <p:nvPr/>
        </p:nvPicPr>
        <p:blipFill rotWithShape="1">
          <a:blip r:embed="rId3"/>
          <a:srcRect l="76449" t="46705"/>
          <a:stretch/>
        </p:blipFill>
        <p:spPr>
          <a:xfrm>
            <a:off x="0" y="4292218"/>
            <a:ext cx="3308808" cy="2565782"/>
          </a:xfrm>
          <a:prstGeom prst="rect">
            <a:avLst/>
          </a:prstGeom>
        </p:spPr>
      </p:pic>
    </p:spTree>
    <p:extLst>
      <p:ext uri="{BB962C8B-B14F-4D97-AF65-F5344CB8AC3E}">
        <p14:creationId xmlns:p14="http://schemas.microsoft.com/office/powerpoint/2010/main" val="1088336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2060"/>
            </a:gs>
            <a:gs pos="60000">
              <a:srgbClr val="7030A0"/>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77C33-FE7B-2C6F-667C-DB1895CC6B28}"/>
              </a:ext>
            </a:extLst>
          </p:cNvPr>
          <p:cNvSpPr>
            <a:spLocks noGrp="1"/>
          </p:cNvSpPr>
          <p:nvPr>
            <p:ph type="title"/>
          </p:nvPr>
        </p:nvSpPr>
        <p:spPr>
          <a:xfrm>
            <a:off x="914399" y="0"/>
            <a:ext cx="11203709" cy="706582"/>
          </a:xfrm>
        </p:spPr>
        <p:txBody>
          <a:bodyPr>
            <a:normAutofit/>
          </a:bodyPr>
          <a:lstStyle/>
          <a:p>
            <a:r>
              <a:rPr lang="en-US" dirty="0"/>
              <a:t>Dealing with types of accounts (Traditional/Retirement)</a:t>
            </a:r>
          </a:p>
        </p:txBody>
      </p:sp>
      <p:pic>
        <p:nvPicPr>
          <p:cNvPr id="5" name="Picture Placeholder 4">
            <a:extLst>
              <a:ext uri="{FF2B5EF4-FFF2-40B4-BE49-F238E27FC236}">
                <a16:creationId xmlns:a16="http://schemas.microsoft.com/office/drawing/2014/main" id="{3C603369-E167-924D-5497-350546E9DF7F}"/>
              </a:ext>
            </a:extLst>
          </p:cNvPr>
          <p:cNvPicPr>
            <a:picLocks noGrp="1" noChangeAspect="1"/>
          </p:cNvPicPr>
          <p:nvPr>
            <p:ph type="pic" idx="1"/>
          </p:nvPr>
        </p:nvPicPr>
        <p:blipFill rotWithShape="1">
          <a:blip r:embed="rId2"/>
          <a:srcRect l="541" t="14747" r="11921"/>
          <a:stretch/>
        </p:blipFill>
        <p:spPr>
          <a:xfrm>
            <a:off x="73892" y="706582"/>
            <a:ext cx="3771222" cy="3897745"/>
          </a:xfrm>
          <a:prstGeom prst="rect">
            <a:avLst/>
          </a:prstGeom>
        </p:spPr>
      </p:pic>
      <p:sp>
        <p:nvSpPr>
          <p:cNvPr id="4" name="Text Placeholder 3">
            <a:extLst>
              <a:ext uri="{FF2B5EF4-FFF2-40B4-BE49-F238E27FC236}">
                <a16:creationId xmlns:a16="http://schemas.microsoft.com/office/drawing/2014/main" id="{518DC0FB-CB36-A53C-6306-9DDD17322A46}"/>
              </a:ext>
            </a:extLst>
          </p:cNvPr>
          <p:cNvSpPr>
            <a:spLocks noGrp="1"/>
          </p:cNvSpPr>
          <p:nvPr>
            <p:ph type="body" sz="half" idx="2"/>
          </p:nvPr>
        </p:nvSpPr>
        <p:spPr>
          <a:xfrm>
            <a:off x="6727103" y="706582"/>
            <a:ext cx="3885479" cy="4849090"/>
          </a:xfrm>
        </p:spPr>
        <p:txBody>
          <a:bodyPr>
            <a:normAutofit fontScale="92500"/>
          </a:bodyPr>
          <a:lstStyle/>
          <a:p>
            <a:r>
              <a:rPr lang="en-US" sz="1600" dirty="0">
                <a:solidFill>
                  <a:schemeClr val="tx1"/>
                </a:solidFill>
              </a:rPr>
              <a:t>Objectives:</a:t>
            </a:r>
          </a:p>
          <a:p>
            <a:pPr marL="285750" indent="-285750">
              <a:buFont typeface="Arial" panose="020B0604020202020204" pitchFamily="34" charset="0"/>
              <a:buChar char="•"/>
            </a:pPr>
            <a:r>
              <a:rPr lang="en-US" sz="1600" dirty="0">
                <a:solidFill>
                  <a:schemeClr val="tx1"/>
                </a:solidFill>
              </a:rPr>
              <a:t>Creating an option to add to Retirement and Traditional accounts</a:t>
            </a:r>
          </a:p>
          <a:p>
            <a:pPr marL="285750" indent="-285750">
              <a:buFont typeface="Arial" panose="020B0604020202020204" pitchFamily="34" charset="0"/>
              <a:buChar char="•"/>
            </a:pPr>
            <a:r>
              <a:rPr lang="en-US" sz="1600" dirty="0">
                <a:solidFill>
                  <a:schemeClr val="tx1"/>
                </a:solidFill>
              </a:rPr>
              <a:t>Creating inputs to accurately put correct data when program asks us.</a:t>
            </a:r>
          </a:p>
          <a:p>
            <a:endParaRPr lang="en-US" sz="1600" dirty="0">
              <a:solidFill>
                <a:schemeClr val="tx1"/>
              </a:solidFill>
            </a:endParaRPr>
          </a:p>
          <a:p>
            <a:r>
              <a:rPr lang="en-US" sz="1600" dirty="0">
                <a:solidFill>
                  <a:schemeClr val="tx1"/>
                </a:solidFill>
              </a:rPr>
              <a:t>What I learned:</a:t>
            </a:r>
          </a:p>
          <a:p>
            <a:r>
              <a:rPr lang="en-US" sz="1600" dirty="0">
                <a:solidFill>
                  <a:schemeClr val="tx1"/>
                </a:solidFill>
              </a:rPr>
              <a:t>This week we learned about how to add retirement and traditional accounts and was very interesting. Once the code was created, we needed to test the code to make sure it worked correctly before we could use it.</a:t>
            </a:r>
          </a:p>
          <a:p>
            <a:r>
              <a:rPr lang="en-US" sz="1600" dirty="0">
                <a:solidFill>
                  <a:schemeClr val="tx1"/>
                </a:solidFill>
              </a:rPr>
              <a:t>Once that was done, we ended being able to use our own inputs to make the code work as seen in bottom photo.</a:t>
            </a:r>
          </a:p>
        </p:txBody>
      </p:sp>
      <p:pic>
        <p:nvPicPr>
          <p:cNvPr id="6" name="Picture 5">
            <a:extLst>
              <a:ext uri="{FF2B5EF4-FFF2-40B4-BE49-F238E27FC236}">
                <a16:creationId xmlns:a16="http://schemas.microsoft.com/office/drawing/2014/main" id="{5C6FF6AB-80DC-81C4-EA42-645085D97DCE}"/>
              </a:ext>
            </a:extLst>
          </p:cNvPr>
          <p:cNvPicPr>
            <a:picLocks noChangeAspect="1"/>
          </p:cNvPicPr>
          <p:nvPr/>
        </p:nvPicPr>
        <p:blipFill>
          <a:blip r:embed="rId3"/>
          <a:stretch>
            <a:fillRect/>
          </a:stretch>
        </p:blipFill>
        <p:spPr>
          <a:xfrm>
            <a:off x="2998406" y="706582"/>
            <a:ext cx="3374429" cy="1603387"/>
          </a:xfrm>
          <a:prstGeom prst="rect">
            <a:avLst/>
          </a:prstGeom>
        </p:spPr>
      </p:pic>
      <p:pic>
        <p:nvPicPr>
          <p:cNvPr id="7" name="Picture 6">
            <a:extLst>
              <a:ext uri="{FF2B5EF4-FFF2-40B4-BE49-F238E27FC236}">
                <a16:creationId xmlns:a16="http://schemas.microsoft.com/office/drawing/2014/main" id="{143D357E-94EE-0F6C-9440-5B70E6FDA7A7}"/>
              </a:ext>
            </a:extLst>
          </p:cNvPr>
          <p:cNvPicPr>
            <a:picLocks noChangeAspect="1"/>
          </p:cNvPicPr>
          <p:nvPr/>
        </p:nvPicPr>
        <p:blipFill>
          <a:blip r:embed="rId4"/>
          <a:stretch>
            <a:fillRect/>
          </a:stretch>
        </p:blipFill>
        <p:spPr>
          <a:xfrm>
            <a:off x="0" y="4604327"/>
            <a:ext cx="3792041" cy="1932599"/>
          </a:xfrm>
          <a:prstGeom prst="rect">
            <a:avLst/>
          </a:prstGeom>
        </p:spPr>
      </p:pic>
      <p:pic>
        <p:nvPicPr>
          <p:cNvPr id="8" name="Picture 7">
            <a:extLst>
              <a:ext uri="{FF2B5EF4-FFF2-40B4-BE49-F238E27FC236}">
                <a16:creationId xmlns:a16="http://schemas.microsoft.com/office/drawing/2014/main" id="{816E223E-8F46-323D-8E00-A56AFB7A734B}"/>
              </a:ext>
            </a:extLst>
          </p:cNvPr>
          <p:cNvPicPr>
            <a:picLocks noChangeAspect="1"/>
          </p:cNvPicPr>
          <p:nvPr/>
        </p:nvPicPr>
        <p:blipFill>
          <a:blip r:embed="rId5"/>
          <a:stretch>
            <a:fillRect/>
          </a:stretch>
        </p:blipFill>
        <p:spPr>
          <a:xfrm>
            <a:off x="3581070" y="5310909"/>
            <a:ext cx="3767655" cy="1237595"/>
          </a:xfrm>
          <a:prstGeom prst="rect">
            <a:avLst/>
          </a:prstGeom>
        </p:spPr>
      </p:pic>
    </p:spTree>
    <p:extLst>
      <p:ext uri="{BB962C8B-B14F-4D97-AF65-F5344CB8AC3E}">
        <p14:creationId xmlns:p14="http://schemas.microsoft.com/office/powerpoint/2010/main" val="3163102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54000">
              <a:srgbClr val="002060"/>
            </a:gs>
            <a:gs pos="100000">
              <a:schemeClr val="bg2">
                <a:shade val="96000"/>
                <a:hueMod val="88000"/>
                <a:satMod val="220000"/>
                <a:lumMod val="82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4E094-836B-C5C4-E4A6-47B79E36B288}"/>
              </a:ext>
            </a:extLst>
          </p:cNvPr>
          <p:cNvSpPr>
            <a:spLocks noGrp="1"/>
          </p:cNvSpPr>
          <p:nvPr>
            <p:ph type="title"/>
          </p:nvPr>
        </p:nvSpPr>
        <p:spPr>
          <a:xfrm>
            <a:off x="7250546" y="92363"/>
            <a:ext cx="4646612" cy="586509"/>
          </a:xfrm>
        </p:spPr>
        <p:txBody>
          <a:bodyPr/>
          <a:lstStyle/>
          <a:p>
            <a:r>
              <a:rPr lang="en-US" dirty="0"/>
              <a:t>Charting our data</a:t>
            </a:r>
          </a:p>
        </p:txBody>
      </p:sp>
      <p:pic>
        <p:nvPicPr>
          <p:cNvPr id="5" name="Picture Placeholder 4">
            <a:extLst>
              <a:ext uri="{FF2B5EF4-FFF2-40B4-BE49-F238E27FC236}">
                <a16:creationId xmlns:a16="http://schemas.microsoft.com/office/drawing/2014/main" id="{77A30017-64CA-C749-C337-981A0E0C5436}"/>
              </a:ext>
            </a:extLst>
          </p:cNvPr>
          <p:cNvPicPr>
            <a:picLocks noGrp="1" noChangeAspect="1"/>
          </p:cNvPicPr>
          <p:nvPr>
            <p:ph type="pic" idx="1"/>
          </p:nvPr>
        </p:nvPicPr>
        <p:blipFill rotWithShape="1">
          <a:blip r:embed="rId2"/>
          <a:srcRect l="-88" t="5651" r="100"/>
          <a:stretch/>
        </p:blipFill>
        <p:spPr>
          <a:xfrm>
            <a:off x="0" y="2204179"/>
            <a:ext cx="10289309" cy="4653821"/>
          </a:xfrm>
          <a:prstGeom prst="rect">
            <a:avLst/>
          </a:prstGeom>
        </p:spPr>
      </p:pic>
      <p:sp>
        <p:nvSpPr>
          <p:cNvPr id="4" name="Text Placeholder 3">
            <a:extLst>
              <a:ext uri="{FF2B5EF4-FFF2-40B4-BE49-F238E27FC236}">
                <a16:creationId xmlns:a16="http://schemas.microsoft.com/office/drawing/2014/main" id="{209B0B7A-AD22-2105-DE54-B2EE0462C516}"/>
              </a:ext>
            </a:extLst>
          </p:cNvPr>
          <p:cNvSpPr>
            <a:spLocks noGrp="1"/>
          </p:cNvSpPr>
          <p:nvPr>
            <p:ph type="body" sz="half" idx="2"/>
          </p:nvPr>
        </p:nvSpPr>
        <p:spPr>
          <a:xfrm>
            <a:off x="294842" y="678873"/>
            <a:ext cx="10668001" cy="1611746"/>
          </a:xfrm>
        </p:spPr>
        <p:txBody>
          <a:bodyPr>
            <a:normAutofit/>
          </a:bodyPr>
          <a:lstStyle/>
          <a:p>
            <a:r>
              <a:rPr lang="en-US" sz="1200" dirty="0">
                <a:solidFill>
                  <a:schemeClr val="tx1"/>
                </a:solidFill>
              </a:rPr>
              <a:t>Objectives:</a:t>
            </a:r>
          </a:p>
          <a:p>
            <a:pPr marL="285750" indent="-285750">
              <a:buFont typeface="Arial" panose="020B0604020202020204" pitchFamily="34" charset="0"/>
              <a:buChar char="•"/>
            </a:pPr>
            <a:r>
              <a:rPr lang="en-US" sz="1200" dirty="0">
                <a:solidFill>
                  <a:schemeClr val="tx1"/>
                </a:solidFill>
              </a:rPr>
              <a:t>Add ability to add a chart for data</a:t>
            </a:r>
          </a:p>
          <a:p>
            <a:r>
              <a:rPr lang="en-US" sz="1200" dirty="0">
                <a:solidFill>
                  <a:schemeClr val="tx1"/>
                </a:solidFill>
              </a:rPr>
              <a:t>What I Learned:</a:t>
            </a:r>
          </a:p>
          <a:p>
            <a:r>
              <a:rPr lang="en-US" sz="1200" dirty="0">
                <a:solidFill>
                  <a:schemeClr val="tx1"/>
                </a:solidFill>
              </a:rPr>
              <a:t>We learned how to display our data into a chart</a:t>
            </a:r>
          </a:p>
          <a:p>
            <a:r>
              <a:rPr lang="en-US" sz="1200" dirty="0">
                <a:solidFill>
                  <a:schemeClr val="tx1"/>
                </a:solidFill>
              </a:rPr>
              <a:t>We ended up adding to the stock menu page and adding the ability to display a chart for whichever data we put into.</a:t>
            </a:r>
          </a:p>
        </p:txBody>
      </p:sp>
    </p:spTree>
    <p:extLst>
      <p:ext uri="{BB962C8B-B14F-4D97-AF65-F5344CB8AC3E}">
        <p14:creationId xmlns:p14="http://schemas.microsoft.com/office/powerpoint/2010/main" val="2288209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24000">
              <a:schemeClr val="bg1"/>
            </a:gs>
            <a:gs pos="85000">
              <a:srgbClr val="045C04"/>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0E8E6-3D14-F74A-5387-191DD12800FF}"/>
              </a:ext>
            </a:extLst>
          </p:cNvPr>
          <p:cNvSpPr>
            <a:spLocks noGrp="1"/>
          </p:cNvSpPr>
          <p:nvPr>
            <p:ph type="title"/>
          </p:nvPr>
        </p:nvSpPr>
        <p:spPr>
          <a:xfrm>
            <a:off x="8423563" y="152400"/>
            <a:ext cx="3556721" cy="762000"/>
          </a:xfrm>
        </p:spPr>
        <p:txBody>
          <a:bodyPr/>
          <a:lstStyle/>
          <a:p>
            <a:r>
              <a:rPr lang="en-US" dirty="0"/>
              <a:t>Loading Data</a:t>
            </a:r>
          </a:p>
        </p:txBody>
      </p:sp>
      <p:sp>
        <p:nvSpPr>
          <p:cNvPr id="4" name="Text Placeholder 3">
            <a:extLst>
              <a:ext uri="{FF2B5EF4-FFF2-40B4-BE49-F238E27FC236}">
                <a16:creationId xmlns:a16="http://schemas.microsoft.com/office/drawing/2014/main" id="{DA64D55F-3862-3F55-3EA4-8F5FC33D5586}"/>
              </a:ext>
            </a:extLst>
          </p:cNvPr>
          <p:cNvSpPr>
            <a:spLocks noGrp="1"/>
          </p:cNvSpPr>
          <p:nvPr>
            <p:ph type="body" sz="half" idx="2"/>
          </p:nvPr>
        </p:nvSpPr>
        <p:spPr>
          <a:xfrm>
            <a:off x="5903170" y="1089891"/>
            <a:ext cx="6021388" cy="5135417"/>
          </a:xfrm>
        </p:spPr>
        <p:txBody>
          <a:bodyPr>
            <a:normAutofit fontScale="85000" lnSpcReduction="20000"/>
          </a:bodyPr>
          <a:lstStyle/>
          <a:p>
            <a:r>
              <a:rPr lang="en-US" dirty="0">
                <a:solidFill>
                  <a:schemeClr val="tx1"/>
                </a:solidFill>
              </a:rPr>
              <a:t>Objectives:</a:t>
            </a:r>
          </a:p>
          <a:p>
            <a:pPr marL="285750" indent="-285750">
              <a:buFont typeface="Arial" panose="020B0604020202020204" pitchFamily="34" charset="0"/>
              <a:buChar char="•"/>
            </a:pPr>
            <a:r>
              <a:rPr lang="en-US" dirty="0">
                <a:solidFill>
                  <a:schemeClr val="tx1"/>
                </a:solidFill>
              </a:rPr>
              <a:t>Import current stock market data from web </a:t>
            </a:r>
          </a:p>
          <a:p>
            <a:pPr marL="285750" indent="-285750">
              <a:buFont typeface="Arial" panose="020B0604020202020204" pitchFamily="34" charset="0"/>
              <a:buChar char="•"/>
            </a:pPr>
            <a:r>
              <a:rPr lang="en-US" dirty="0">
                <a:solidFill>
                  <a:schemeClr val="tx1"/>
                </a:solidFill>
              </a:rPr>
              <a:t>Create a spreadsheet when we export the data we pull from web</a:t>
            </a:r>
          </a:p>
          <a:p>
            <a:pPr marL="285750" indent="-285750">
              <a:buFont typeface="Arial" panose="020B0604020202020204" pitchFamily="34" charset="0"/>
              <a:buChar char="•"/>
            </a:pPr>
            <a:r>
              <a:rPr lang="en-US" dirty="0">
                <a:solidFill>
                  <a:schemeClr val="tx1"/>
                </a:solidFill>
              </a:rPr>
              <a:t>Graphing the data</a:t>
            </a:r>
          </a:p>
          <a:p>
            <a:endParaRPr lang="en-US" dirty="0">
              <a:solidFill>
                <a:schemeClr val="tx1"/>
              </a:solidFill>
            </a:endParaRPr>
          </a:p>
          <a:p>
            <a:r>
              <a:rPr lang="en-US" dirty="0">
                <a:solidFill>
                  <a:schemeClr val="tx1"/>
                </a:solidFill>
              </a:rPr>
              <a:t>What I Learned:</a:t>
            </a:r>
          </a:p>
          <a:p>
            <a:r>
              <a:rPr lang="en-US" dirty="0">
                <a:solidFill>
                  <a:schemeClr val="tx1"/>
                </a:solidFill>
              </a:rPr>
              <a:t>I thought this week was cool on how we were able to learn how to export data we pulled from Yahoo page where the stock market was. We created a spreadsheet with said information and was able to create a file that was usable by the code to take that data and use it.</a:t>
            </a:r>
          </a:p>
          <a:p>
            <a:r>
              <a:rPr lang="en-US" dirty="0">
                <a:solidFill>
                  <a:schemeClr val="tx1"/>
                </a:solidFill>
              </a:rPr>
              <a:t>We were able to create a summary of the stocks such as Tesla like I used and saw the low/high/average price, low/high/average volume and the profit/loss and change in price.</a:t>
            </a:r>
          </a:p>
          <a:p>
            <a:r>
              <a:rPr lang="en-US" dirty="0">
                <a:solidFill>
                  <a:schemeClr val="tx1"/>
                </a:solidFill>
              </a:rPr>
              <a:t>We then were able to plot a graph and see how it changed over the months. I would have liked to try a different company like Unreal Engine developers which has been in the news due to them selling stocks (insider trading potentially)/</a:t>
            </a:r>
          </a:p>
        </p:txBody>
      </p:sp>
      <p:pic>
        <p:nvPicPr>
          <p:cNvPr id="5" name="Picture 4">
            <a:extLst>
              <a:ext uri="{FF2B5EF4-FFF2-40B4-BE49-F238E27FC236}">
                <a16:creationId xmlns:a16="http://schemas.microsoft.com/office/drawing/2014/main" id="{7920F698-58EC-12BE-3A2F-346D43F3B2D4}"/>
              </a:ext>
            </a:extLst>
          </p:cNvPr>
          <p:cNvPicPr>
            <a:picLocks noChangeAspect="1"/>
          </p:cNvPicPr>
          <p:nvPr/>
        </p:nvPicPr>
        <p:blipFill>
          <a:blip r:embed="rId2"/>
          <a:stretch>
            <a:fillRect/>
          </a:stretch>
        </p:blipFill>
        <p:spPr>
          <a:xfrm>
            <a:off x="1" y="1"/>
            <a:ext cx="3724176" cy="2375402"/>
          </a:xfrm>
          <a:prstGeom prst="rect">
            <a:avLst/>
          </a:prstGeom>
        </p:spPr>
      </p:pic>
      <p:pic>
        <p:nvPicPr>
          <p:cNvPr id="6" name="Picture 5">
            <a:extLst>
              <a:ext uri="{FF2B5EF4-FFF2-40B4-BE49-F238E27FC236}">
                <a16:creationId xmlns:a16="http://schemas.microsoft.com/office/drawing/2014/main" id="{4D6265B7-14C7-1AB8-1DDF-52CBA4E10B6C}"/>
              </a:ext>
            </a:extLst>
          </p:cNvPr>
          <p:cNvPicPr>
            <a:picLocks noChangeAspect="1"/>
          </p:cNvPicPr>
          <p:nvPr/>
        </p:nvPicPr>
        <p:blipFill>
          <a:blip r:embed="rId3"/>
          <a:stretch>
            <a:fillRect/>
          </a:stretch>
        </p:blipFill>
        <p:spPr>
          <a:xfrm>
            <a:off x="2426168" y="62345"/>
            <a:ext cx="2593209" cy="1704109"/>
          </a:xfrm>
          <a:prstGeom prst="rect">
            <a:avLst/>
          </a:prstGeom>
        </p:spPr>
      </p:pic>
      <p:pic>
        <p:nvPicPr>
          <p:cNvPr id="7" name="Picture 6">
            <a:extLst>
              <a:ext uri="{FF2B5EF4-FFF2-40B4-BE49-F238E27FC236}">
                <a16:creationId xmlns:a16="http://schemas.microsoft.com/office/drawing/2014/main" id="{F9E07CEA-06FE-0B2E-04EA-195323F0EE37}"/>
              </a:ext>
            </a:extLst>
          </p:cNvPr>
          <p:cNvPicPr>
            <a:picLocks noChangeAspect="1"/>
          </p:cNvPicPr>
          <p:nvPr/>
        </p:nvPicPr>
        <p:blipFill>
          <a:blip r:embed="rId4"/>
          <a:stretch>
            <a:fillRect/>
          </a:stretch>
        </p:blipFill>
        <p:spPr>
          <a:xfrm>
            <a:off x="0" y="2375403"/>
            <a:ext cx="4135584" cy="4482597"/>
          </a:xfrm>
          <a:prstGeom prst="rect">
            <a:avLst/>
          </a:prstGeom>
        </p:spPr>
      </p:pic>
    </p:spTree>
    <p:extLst>
      <p:ext uri="{BB962C8B-B14F-4D97-AF65-F5344CB8AC3E}">
        <p14:creationId xmlns:p14="http://schemas.microsoft.com/office/powerpoint/2010/main" val="2721240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95000">
              <a:schemeClr val="bg2">
                <a:tint val="97000"/>
                <a:hueMod val="162000"/>
                <a:satMod val="200000"/>
                <a:lumMod val="124000"/>
              </a:schemeClr>
            </a:gs>
            <a:gs pos="59000">
              <a:schemeClr val="bg2">
                <a:shade val="96000"/>
                <a:hueMod val="88000"/>
                <a:satMod val="220000"/>
                <a:lumMod val="82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9B833-F272-DFB2-6FF2-B88785222784}"/>
              </a:ext>
            </a:extLst>
          </p:cNvPr>
          <p:cNvSpPr>
            <a:spLocks noGrp="1"/>
          </p:cNvSpPr>
          <p:nvPr>
            <p:ph type="title"/>
          </p:nvPr>
        </p:nvSpPr>
        <p:spPr>
          <a:xfrm>
            <a:off x="5664921" y="0"/>
            <a:ext cx="6019800" cy="1143000"/>
          </a:xfrm>
        </p:spPr>
        <p:txBody>
          <a:bodyPr/>
          <a:lstStyle/>
          <a:p>
            <a:r>
              <a:rPr lang="en-US" dirty="0"/>
              <a:t>Dealing w/ GUI’s</a:t>
            </a:r>
          </a:p>
        </p:txBody>
      </p:sp>
      <p:sp>
        <p:nvSpPr>
          <p:cNvPr id="4" name="Text Placeholder 3">
            <a:extLst>
              <a:ext uri="{FF2B5EF4-FFF2-40B4-BE49-F238E27FC236}">
                <a16:creationId xmlns:a16="http://schemas.microsoft.com/office/drawing/2014/main" id="{CFFB7F35-DC0A-E14B-A307-5FD27A0CFC84}"/>
              </a:ext>
            </a:extLst>
          </p:cNvPr>
          <p:cNvSpPr>
            <a:spLocks noGrp="1"/>
          </p:cNvSpPr>
          <p:nvPr>
            <p:ph type="body" sz="half" idx="2"/>
          </p:nvPr>
        </p:nvSpPr>
        <p:spPr>
          <a:xfrm>
            <a:off x="556181" y="1311564"/>
            <a:ext cx="11284837" cy="4749871"/>
          </a:xfrm>
        </p:spPr>
        <p:txBody>
          <a:bodyPr>
            <a:normAutofit/>
          </a:bodyPr>
          <a:lstStyle/>
          <a:p>
            <a:r>
              <a:rPr lang="en-US" sz="2400" dirty="0">
                <a:solidFill>
                  <a:schemeClr val="tx1"/>
                </a:solidFill>
              </a:rPr>
              <a:t>Objectives:</a:t>
            </a:r>
          </a:p>
          <a:p>
            <a:pPr marL="342900" indent="-342900">
              <a:buFont typeface="Arial" panose="020B0604020202020204" pitchFamily="34" charset="0"/>
              <a:buChar char="•"/>
            </a:pPr>
            <a:r>
              <a:rPr lang="en-US" sz="2400" dirty="0">
                <a:solidFill>
                  <a:schemeClr val="tx1"/>
                </a:solidFill>
              </a:rPr>
              <a:t>Using the program we created and using a GUI to see how our code works</a:t>
            </a:r>
          </a:p>
          <a:p>
            <a:pPr marL="342900" indent="-342900">
              <a:buFont typeface="Arial" panose="020B0604020202020204" pitchFamily="34" charset="0"/>
              <a:buChar char="•"/>
            </a:pPr>
            <a:endParaRPr lang="en-US" sz="2400" dirty="0">
              <a:solidFill>
                <a:schemeClr val="tx1"/>
              </a:solidFill>
            </a:endParaRPr>
          </a:p>
          <a:p>
            <a:r>
              <a:rPr lang="en-US" sz="2400" dirty="0">
                <a:solidFill>
                  <a:schemeClr val="tx1"/>
                </a:solidFill>
              </a:rPr>
              <a:t>What I Learned:</a:t>
            </a:r>
          </a:p>
          <a:p>
            <a:r>
              <a:rPr lang="en-US" sz="2400" dirty="0">
                <a:solidFill>
                  <a:schemeClr val="tx1"/>
                </a:solidFill>
              </a:rPr>
              <a:t>Now this was something, we got to learn how to use a GUI and being able to see how code into action and using the data we imported and implemented in the code itself was very satisfying. </a:t>
            </a:r>
          </a:p>
          <a:p>
            <a:r>
              <a:rPr lang="en-US" sz="2400" dirty="0">
                <a:solidFill>
                  <a:schemeClr val="tx1"/>
                </a:solidFill>
              </a:rPr>
              <a:t>**Photos for this slide are on next slide</a:t>
            </a:r>
          </a:p>
        </p:txBody>
      </p:sp>
    </p:spTree>
    <p:extLst>
      <p:ext uri="{BB962C8B-B14F-4D97-AF65-F5344CB8AC3E}">
        <p14:creationId xmlns:p14="http://schemas.microsoft.com/office/powerpoint/2010/main" val="2198999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081AB9DF-86B9-4220-AD67-4CE4CBA5AF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3F6013B6-E0B7-41A3-9DA7-11D867B593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2CEC6818-3AD0-4019-823A-B0CC67830D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186FC50-A93F-47BA-BA20-217F3CA25E5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C518C33E-6AA5-412F-BF22-EB4DF3D6D5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45" name="Rectangle 44">
            <a:extLst>
              <a:ext uri="{FF2B5EF4-FFF2-40B4-BE49-F238E27FC236}">
                <a16:creationId xmlns:a16="http://schemas.microsoft.com/office/drawing/2014/main" id="{F5670EC5-8541-498F-AD15-A1468359D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79B833-F272-DFB2-6FF2-B88785222784}"/>
              </a:ext>
            </a:extLst>
          </p:cNvPr>
          <p:cNvSpPr>
            <a:spLocks noGrp="1"/>
          </p:cNvSpPr>
          <p:nvPr>
            <p:ph type="title"/>
          </p:nvPr>
        </p:nvSpPr>
        <p:spPr>
          <a:xfrm>
            <a:off x="7058025" y="-49211"/>
            <a:ext cx="5408612" cy="634895"/>
          </a:xfrm>
        </p:spPr>
        <p:txBody>
          <a:bodyPr vert="horz" lIns="91440" tIns="45720" rIns="91440" bIns="45720" rtlCol="0" anchor="b">
            <a:normAutofit/>
          </a:bodyPr>
          <a:lstStyle/>
          <a:p>
            <a:r>
              <a:rPr lang="en-US" sz="3200" kern="1200" cap="all" dirty="0">
                <a:ln w="3175" cmpd="sng">
                  <a:noFill/>
                </a:ln>
                <a:solidFill>
                  <a:schemeClr val="tx1"/>
                </a:solidFill>
                <a:effectLst/>
                <a:latin typeface="+mj-lt"/>
                <a:ea typeface="+mj-ea"/>
                <a:cs typeface="+mj-cs"/>
              </a:rPr>
              <a:t>Dealing w/ GUI’s Part 2</a:t>
            </a:r>
          </a:p>
        </p:txBody>
      </p:sp>
      <p:sp>
        <p:nvSpPr>
          <p:cNvPr id="46" name="Rectangle 45">
            <a:extLst>
              <a:ext uri="{FF2B5EF4-FFF2-40B4-BE49-F238E27FC236}">
                <a16:creationId xmlns:a16="http://schemas.microsoft.com/office/drawing/2014/main" id="{5B59FEB1-0DF1-4733-B3B1-2C7D7FB6E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9970" y="321732"/>
            <a:ext cx="3634789" cy="3335868"/>
          </a:xfrm>
          <a:prstGeom prst="rect">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B0669C0-151B-5D0E-4E77-B4D8FA3F2D76}"/>
              </a:ext>
            </a:extLst>
          </p:cNvPr>
          <p:cNvPicPr>
            <a:picLocks noChangeAspect="1"/>
          </p:cNvPicPr>
          <p:nvPr/>
        </p:nvPicPr>
        <p:blipFill>
          <a:blip r:embed="rId2"/>
          <a:stretch>
            <a:fillRect/>
          </a:stretch>
        </p:blipFill>
        <p:spPr>
          <a:xfrm>
            <a:off x="405582" y="510006"/>
            <a:ext cx="3674197" cy="2893430"/>
          </a:xfrm>
          <a:prstGeom prst="rect">
            <a:avLst/>
          </a:prstGeom>
        </p:spPr>
      </p:pic>
      <p:sp>
        <p:nvSpPr>
          <p:cNvPr id="47" name="Rectangle 46">
            <a:extLst>
              <a:ext uri="{FF2B5EF4-FFF2-40B4-BE49-F238E27FC236}">
                <a16:creationId xmlns:a16="http://schemas.microsoft.com/office/drawing/2014/main" id="{3CF6153B-FCD0-4C8C-83B3-DC9FBFDF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2225" y="323358"/>
            <a:ext cx="2850478" cy="3334242"/>
          </a:xfrm>
          <a:prstGeom prst="rect">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802E780-2802-4277-F619-51FEECF60CCC}"/>
              </a:ext>
            </a:extLst>
          </p:cNvPr>
          <p:cNvPicPr>
            <a:picLocks noChangeAspect="1"/>
          </p:cNvPicPr>
          <p:nvPr/>
        </p:nvPicPr>
        <p:blipFill>
          <a:blip r:embed="rId3"/>
          <a:stretch>
            <a:fillRect/>
          </a:stretch>
        </p:blipFill>
        <p:spPr>
          <a:xfrm>
            <a:off x="4247348" y="725251"/>
            <a:ext cx="2774869" cy="2559816"/>
          </a:xfrm>
          <a:prstGeom prst="rect">
            <a:avLst/>
          </a:prstGeom>
        </p:spPr>
      </p:pic>
      <p:sp>
        <p:nvSpPr>
          <p:cNvPr id="48" name="Rectangle 47">
            <a:extLst>
              <a:ext uri="{FF2B5EF4-FFF2-40B4-BE49-F238E27FC236}">
                <a16:creationId xmlns:a16="http://schemas.microsoft.com/office/drawing/2014/main" id="{11D1FA28-3859-48FD-BAF3-6E54FBBF4E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9970" y="3867152"/>
            <a:ext cx="3634789" cy="2592916"/>
          </a:xfrm>
          <a:prstGeom prst="rect">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E258A57-CDE8-99C7-AC6E-9DEDE470E592}"/>
              </a:ext>
            </a:extLst>
          </p:cNvPr>
          <p:cNvPicPr>
            <a:picLocks noChangeAspect="1"/>
          </p:cNvPicPr>
          <p:nvPr/>
        </p:nvPicPr>
        <p:blipFill>
          <a:blip r:embed="rId4"/>
          <a:stretch>
            <a:fillRect/>
          </a:stretch>
        </p:blipFill>
        <p:spPr>
          <a:xfrm>
            <a:off x="467455" y="4034476"/>
            <a:ext cx="3480133" cy="2192484"/>
          </a:xfrm>
          <a:prstGeom prst="rect">
            <a:avLst/>
          </a:prstGeom>
        </p:spPr>
      </p:pic>
      <p:sp>
        <p:nvSpPr>
          <p:cNvPr id="49" name="Rectangle 48">
            <a:extLst>
              <a:ext uri="{FF2B5EF4-FFF2-40B4-BE49-F238E27FC236}">
                <a16:creationId xmlns:a16="http://schemas.microsoft.com/office/drawing/2014/main" id="{C62D0D36-DD46-4F1A-85E8-2C3631184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2225" y="3867152"/>
            <a:ext cx="2850478" cy="2592915"/>
          </a:xfrm>
          <a:prstGeom prst="rect">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3A058BA-E70B-0626-6583-B2496D78544A}"/>
              </a:ext>
            </a:extLst>
          </p:cNvPr>
          <p:cNvPicPr>
            <a:picLocks noChangeAspect="1"/>
          </p:cNvPicPr>
          <p:nvPr/>
        </p:nvPicPr>
        <p:blipFill>
          <a:blip r:embed="rId5"/>
          <a:stretch>
            <a:fillRect/>
          </a:stretch>
        </p:blipFill>
        <p:spPr>
          <a:xfrm>
            <a:off x="4269212" y="3980958"/>
            <a:ext cx="2753005" cy="2167990"/>
          </a:xfrm>
          <a:prstGeom prst="rect">
            <a:avLst/>
          </a:prstGeom>
        </p:spPr>
      </p:pic>
      <p:grpSp>
        <p:nvGrpSpPr>
          <p:cNvPr id="33" name="Group 32">
            <a:extLst>
              <a:ext uri="{FF2B5EF4-FFF2-40B4-BE49-F238E27FC236}">
                <a16:creationId xmlns:a16="http://schemas.microsoft.com/office/drawing/2014/main" id="{E1CDDFC7-245F-4FB3-A679-401552A28D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4" name="Straight Connector 33">
              <a:extLst>
                <a:ext uri="{FF2B5EF4-FFF2-40B4-BE49-F238E27FC236}">
                  <a16:creationId xmlns:a16="http://schemas.microsoft.com/office/drawing/2014/main" id="{F42F831A-D3C4-4E65-9CE5-900B02EC45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BCB3A204-DFD1-483C-B9D4-848B5470B0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F02DFE06-6CA3-4AB5-882E-EE63649A61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675929C9-2C17-42F0-A91E-E38E773F50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2AAD0168-B156-46FE-830D-5532AA7D08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62076833"/>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docProps/app.xml><?xml version="1.0" encoding="utf-8"?>
<Properties xmlns="http://schemas.openxmlformats.org/officeDocument/2006/extended-properties" xmlns:vt="http://schemas.openxmlformats.org/officeDocument/2006/docPropsVTypes">
  <Template>Slice</Template>
  <TotalTime>52</TotalTime>
  <Words>819</Words>
  <Application>Microsoft Office PowerPoint</Application>
  <PresentationFormat>Widescreen</PresentationFormat>
  <Paragraphs>60</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Arabic Typesetting</vt:lpstr>
      <vt:lpstr>Arial</vt:lpstr>
      <vt:lpstr>Century Gothic</vt:lpstr>
      <vt:lpstr>Informal Roman</vt:lpstr>
      <vt:lpstr>Wingdings 3</vt:lpstr>
      <vt:lpstr>Slice</vt:lpstr>
      <vt:lpstr>CEIS 150</vt:lpstr>
      <vt:lpstr>Introduction</vt:lpstr>
      <vt:lpstr>SETUP TIME</vt:lpstr>
      <vt:lpstr>Dealing w/ Stocks</vt:lpstr>
      <vt:lpstr>Dealing with types of accounts (Traditional/Retirement)</vt:lpstr>
      <vt:lpstr>Charting our data</vt:lpstr>
      <vt:lpstr>Loading Data</vt:lpstr>
      <vt:lpstr>Dealing w/ GUI’s</vt:lpstr>
      <vt:lpstr>Dealing w/ GUI’s Part 2</vt:lpstr>
      <vt:lpstr>Skills I learned</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CEIS 150</dc:title>
  <dc:creator>Kaleb Bakken</dc:creator>
  <cp:lastModifiedBy>Kaleb Bakken</cp:lastModifiedBy>
  <cp:revision>1</cp:revision>
  <dcterms:created xsi:type="dcterms:W3CDTF">2023-10-21T12:30:56Z</dcterms:created>
  <dcterms:modified xsi:type="dcterms:W3CDTF">2023-10-21T13:23:10Z</dcterms:modified>
</cp:coreProperties>
</file>