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16"/>
  </p:notesMasterIdLst>
  <p:handoutMasterIdLst>
    <p:handoutMasterId r:id="rId17"/>
  </p:handoutMasterIdLst>
  <p:sldIdLst>
    <p:sldId id="256" r:id="rId5"/>
    <p:sldId id="275" r:id="rId6"/>
    <p:sldId id="261" r:id="rId7"/>
    <p:sldId id="270" r:id="rId8"/>
    <p:sldId id="269" r:id="rId9"/>
    <p:sldId id="268" r:id="rId10"/>
    <p:sldId id="267" r:id="rId11"/>
    <p:sldId id="274" r:id="rId12"/>
    <p:sldId id="276" r:id="rId13"/>
    <p:sldId id="262"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72" d="100"/>
          <a:sy n="72" d="100"/>
        </p:scale>
        <p:origin x="804"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4/16/2023</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4/16/2023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11</a:t>
            </a:fld>
            <a:endParaRPr lang="en-US" dirty="0"/>
          </a:p>
        </p:txBody>
      </p:sp>
    </p:spTree>
    <p:extLst>
      <p:ext uri="{BB962C8B-B14F-4D97-AF65-F5344CB8AC3E}">
        <p14:creationId xmlns:p14="http://schemas.microsoft.com/office/powerpoint/2010/main" val="104671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265711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4</a:t>
            </a:fld>
            <a:endParaRPr lang="en-US" dirty="0"/>
          </a:p>
        </p:txBody>
      </p:sp>
    </p:spTree>
    <p:extLst>
      <p:ext uri="{BB962C8B-B14F-4D97-AF65-F5344CB8AC3E}">
        <p14:creationId xmlns:p14="http://schemas.microsoft.com/office/powerpoint/2010/main" val="88257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a:t>
            </a:fld>
            <a:endParaRPr lang="en-US" dirty="0"/>
          </a:p>
        </p:txBody>
      </p:sp>
    </p:spTree>
    <p:extLst>
      <p:ext uri="{BB962C8B-B14F-4D97-AF65-F5344CB8AC3E}">
        <p14:creationId xmlns:p14="http://schemas.microsoft.com/office/powerpoint/2010/main" val="206892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6</a:t>
            </a:fld>
            <a:endParaRPr lang="en-US" dirty="0"/>
          </a:p>
        </p:txBody>
      </p:sp>
    </p:spTree>
    <p:extLst>
      <p:ext uri="{BB962C8B-B14F-4D97-AF65-F5344CB8AC3E}">
        <p14:creationId xmlns:p14="http://schemas.microsoft.com/office/powerpoint/2010/main" val="246508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7</a:t>
            </a:fld>
            <a:endParaRPr lang="en-US" dirty="0"/>
          </a:p>
        </p:txBody>
      </p:sp>
    </p:spTree>
    <p:extLst>
      <p:ext uri="{BB962C8B-B14F-4D97-AF65-F5344CB8AC3E}">
        <p14:creationId xmlns:p14="http://schemas.microsoft.com/office/powerpoint/2010/main" val="391665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8</a:t>
            </a:fld>
            <a:endParaRPr lang="en-US" dirty="0"/>
          </a:p>
        </p:txBody>
      </p:sp>
    </p:spTree>
    <p:extLst>
      <p:ext uri="{BB962C8B-B14F-4D97-AF65-F5344CB8AC3E}">
        <p14:creationId xmlns:p14="http://schemas.microsoft.com/office/powerpoint/2010/main" val="31937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9</a:t>
            </a:fld>
            <a:endParaRPr lang="en-US" dirty="0"/>
          </a:p>
        </p:txBody>
      </p:sp>
    </p:spTree>
    <p:extLst>
      <p:ext uri="{BB962C8B-B14F-4D97-AF65-F5344CB8AC3E}">
        <p14:creationId xmlns:p14="http://schemas.microsoft.com/office/powerpoint/2010/main" val="305319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4/16/2023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Week 8 Project CEIS106</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a:solidFill>
                  <a:srgbClr val="7CEBFF"/>
                </a:solidFill>
              </a:rPr>
              <a:t>Kaleb BAKKEN</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0DE6-DB84-C83A-EB69-63F43076246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AFC34E1-8D44-D430-AE25-6E8F32D305A3}"/>
              </a:ext>
            </a:extLst>
          </p:cNvPr>
          <p:cNvSpPr>
            <a:spLocks noGrp="1"/>
          </p:cNvSpPr>
          <p:nvPr>
            <p:ph idx="1"/>
          </p:nvPr>
        </p:nvSpPr>
        <p:spPr/>
        <p:txBody>
          <a:bodyPr/>
          <a:lstStyle/>
          <a:p>
            <a:r>
              <a:rPr lang="en-US" dirty="0"/>
              <a:t>Overall, this course was very fun, and very learning. I learned quite a lot in this course, even if my end goal isn’t to be using Linux as a software. It’s one step closer to my end goal. I ran into challenges, but this course was able to teach me how to fix said problems and showed me how to at least get an understanding how to use Linux and use coding this way.</a:t>
            </a:r>
          </a:p>
          <a:p>
            <a:r>
              <a:rPr lang="en-US" dirty="0"/>
              <a:t>This was a vital class for me as well. For where I want to go in my career, this course taught me a lot and helped expand my knowledge and prepare me for my future courses.</a:t>
            </a:r>
          </a:p>
        </p:txBody>
      </p:sp>
    </p:spTree>
    <p:extLst>
      <p:ext uri="{BB962C8B-B14F-4D97-AF65-F5344CB8AC3E}">
        <p14:creationId xmlns:p14="http://schemas.microsoft.com/office/powerpoint/2010/main" val="120468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dirty="0">
                <a:solidFill>
                  <a:schemeClr val="bg2"/>
                </a:solidFill>
              </a:rPr>
              <a:t>someone@example.com</a:t>
            </a:r>
          </a:p>
          <a:p>
            <a:endParaRPr lang="en-US" dirty="0">
              <a:solidFill>
                <a:schemeClr val="bg2"/>
              </a:solidFill>
            </a:endParaRPr>
          </a:p>
          <a:p>
            <a:endParaRPr lang="en-US" dirty="0">
              <a:solidFill>
                <a:schemeClr val="bg2"/>
              </a:solidFill>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5318-1A1E-49D0-B2E2-A4B0FA9E8A40}"/>
              </a:ext>
            </a:extLst>
          </p:cNvPr>
          <p:cNvSpPr>
            <a:spLocks noGrp="1"/>
          </p:cNvSpPr>
          <p:nvPr>
            <p:ph type="title"/>
          </p:nvPr>
        </p:nvSpPr>
        <p:spPr>
          <a:xfrm>
            <a:off x="581193" y="729658"/>
            <a:ext cx="11029616" cy="988332"/>
          </a:xfrm>
        </p:spPr>
        <p:txBody>
          <a:bodyPr anchor="b">
            <a:normAutofit/>
          </a:bodyPr>
          <a:lstStyle/>
          <a:p>
            <a:r>
              <a:rPr lang="en-US" dirty="0"/>
              <a:t>INTRODUCTION</a:t>
            </a:r>
          </a:p>
        </p:txBody>
      </p:sp>
      <p:sp>
        <p:nvSpPr>
          <p:cNvPr id="3" name="Subtitle 2">
            <a:extLst>
              <a:ext uri="{FF2B5EF4-FFF2-40B4-BE49-F238E27FC236}">
                <a16:creationId xmlns:a16="http://schemas.microsoft.com/office/drawing/2014/main" id="{48B6CF59-4E5B-494D-A2F7-97ADD01E6497}"/>
              </a:ext>
            </a:extLst>
          </p:cNvPr>
          <p:cNvSpPr>
            <a:spLocks noGrp="1"/>
          </p:cNvSpPr>
          <p:nvPr>
            <p:ph sz="half" idx="1"/>
          </p:nvPr>
        </p:nvSpPr>
        <p:spPr>
          <a:xfrm>
            <a:off x="581193" y="2228003"/>
            <a:ext cx="5422390" cy="3633047"/>
          </a:xfrm>
        </p:spPr>
        <p:txBody>
          <a:bodyPr anchor="ctr">
            <a:normAutofit/>
          </a:bodyPr>
          <a:lstStyle/>
          <a:p>
            <a:pPr marL="0" indent="0">
              <a:buNone/>
            </a:pPr>
            <a:r>
              <a:rPr lang="en-US" dirty="0"/>
              <a:t>Throughout the course CEIS106, I have undergone understanding how to operate Linux software along with my classmates. Through 6 weeks, we have done 6 projects to help us practice in how to operate and maintain Linux and its commands and related content.</a:t>
            </a:r>
          </a:p>
          <a:p>
            <a:pPr marL="0" indent="0">
              <a:buNone/>
            </a:pPr>
            <a:r>
              <a:rPr lang="en-US" dirty="0"/>
              <a:t>This presentation will show what I myself have learned throughout this course,</a:t>
            </a:r>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100" r="5035" b="-1"/>
          <a:stretch/>
        </p:blipFill>
        <p:spPr>
          <a:xfrm>
            <a:off x="6188417" y="2228003"/>
            <a:ext cx="5422392" cy="3633047"/>
          </a:xfrm>
          <a:prstGeom prst="rect">
            <a:avLst/>
          </a:prstGeom>
          <a:noFill/>
        </p:spPr>
      </p:pic>
    </p:spTree>
    <p:extLst>
      <p:ext uri="{BB962C8B-B14F-4D97-AF65-F5344CB8AC3E}">
        <p14:creationId xmlns:p14="http://schemas.microsoft.com/office/powerpoint/2010/main" val="359025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p:txBody>
          <a:bodyPr>
            <a:normAutofit/>
          </a:bodyPr>
          <a:lstStyle/>
          <a:p>
            <a:r>
              <a:rPr lang="en-US" dirty="0">
                <a:solidFill>
                  <a:srgbClr val="FFFEFF"/>
                </a:solidFill>
              </a:rPr>
              <a:t>Creating/copying/removing/locating directories and Files (Week 2)</a:t>
            </a:r>
          </a:p>
        </p:txBody>
      </p:sp>
      <p:sp>
        <p:nvSpPr>
          <p:cNvPr id="6" name="Content Placeholder 5">
            <a:extLst>
              <a:ext uri="{FF2B5EF4-FFF2-40B4-BE49-F238E27FC236}">
                <a16:creationId xmlns:a16="http://schemas.microsoft.com/office/drawing/2014/main" id="{F740AB22-D2BA-6A7E-394D-E8EC7FBA7375}"/>
              </a:ext>
            </a:extLst>
          </p:cNvPr>
          <p:cNvSpPr>
            <a:spLocks noGrp="1"/>
          </p:cNvSpPr>
          <p:nvPr>
            <p:ph sz="half" idx="1"/>
          </p:nvPr>
        </p:nvSpPr>
        <p:spPr/>
        <p:txBody>
          <a:bodyPr/>
          <a:lstStyle/>
          <a:p>
            <a:r>
              <a:rPr lang="en-US" dirty="0"/>
              <a:t>We learned how to be able to access directories and read them</a:t>
            </a:r>
          </a:p>
          <a:p>
            <a:r>
              <a:rPr lang="en-US" dirty="0"/>
              <a:t>Being able to access and create a new directory while copying files and removing certain files to make a new directory altogether </a:t>
            </a:r>
          </a:p>
          <a:p>
            <a:r>
              <a:rPr lang="en-US" dirty="0"/>
              <a:t>Being able to view the changes we made to the directory afterwards was very rewarding </a:t>
            </a:r>
          </a:p>
        </p:txBody>
      </p:sp>
      <p:pic>
        <p:nvPicPr>
          <p:cNvPr id="7" name="Picture 6">
            <a:extLst>
              <a:ext uri="{FF2B5EF4-FFF2-40B4-BE49-F238E27FC236}">
                <a16:creationId xmlns:a16="http://schemas.microsoft.com/office/drawing/2014/main" id="{9182E024-7CA2-F9CD-CC6D-EAF1F78CEE1D}"/>
              </a:ext>
            </a:extLst>
          </p:cNvPr>
          <p:cNvPicPr>
            <a:picLocks noChangeAspect="1"/>
          </p:cNvPicPr>
          <p:nvPr/>
        </p:nvPicPr>
        <p:blipFill rotWithShape="1">
          <a:blip r:embed="rId3"/>
          <a:srcRect l="1" t="5168" r="-1" b="5360"/>
          <a:stretch/>
        </p:blipFill>
        <p:spPr>
          <a:xfrm>
            <a:off x="6096000" y="1874980"/>
            <a:ext cx="2841530" cy="2613891"/>
          </a:xfrm>
          <a:prstGeom prst="rect">
            <a:avLst/>
          </a:prstGeom>
        </p:spPr>
      </p:pic>
      <p:pic>
        <p:nvPicPr>
          <p:cNvPr id="8" name="Picture 7">
            <a:extLst>
              <a:ext uri="{FF2B5EF4-FFF2-40B4-BE49-F238E27FC236}">
                <a16:creationId xmlns:a16="http://schemas.microsoft.com/office/drawing/2014/main" id="{387EEE93-AED9-B7AF-C06F-32B8D71428CD}"/>
              </a:ext>
            </a:extLst>
          </p:cNvPr>
          <p:cNvPicPr>
            <a:picLocks noChangeAspect="1"/>
          </p:cNvPicPr>
          <p:nvPr/>
        </p:nvPicPr>
        <p:blipFill>
          <a:blip r:embed="rId4"/>
          <a:stretch>
            <a:fillRect/>
          </a:stretch>
        </p:blipFill>
        <p:spPr>
          <a:xfrm>
            <a:off x="9029947" y="1809389"/>
            <a:ext cx="2742468" cy="2987226"/>
          </a:xfrm>
          <a:prstGeom prst="rect">
            <a:avLst/>
          </a:prstGeom>
        </p:spPr>
      </p:pic>
      <p:pic>
        <p:nvPicPr>
          <p:cNvPr id="9" name="Picture 8">
            <a:extLst>
              <a:ext uri="{FF2B5EF4-FFF2-40B4-BE49-F238E27FC236}">
                <a16:creationId xmlns:a16="http://schemas.microsoft.com/office/drawing/2014/main" id="{B5BE85E1-09B1-AC3C-6ADB-6FB3CB678DAF}"/>
              </a:ext>
            </a:extLst>
          </p:cNvPr>
          <p:cNvPicPr>
            <a:picLocks noChangeAspect="1"/>
          </p:cNvPicPr>
          <p:nvPr/>
        </p:nvPicPr>
        <p:blipFill>
          <a:blip r:embed="rId5"/>
          <a:stretch>
            <a:fillRect/>
          </a:stretch>
        </p:blipFill>
        <p:spPr>
          <a:xfrm>
            <a:off x="6183888" y="4736480"/>
            <a:ext cx="2665754" cy="1813409"/>
          </a:xfrm>
          <a:prstGeom prst="rect">
            <a:avLst/>
          </a:prstGeom>
        </p:spPr>
      </p:pic>
    </p:spTree>
    <p:extLst>
      <p:ext uri="{BB962C8B-B14F-4D97-AF65-F5344CB8AC3E}">
        <p14:creationId xmlns:p14="http://schemas.microsoft.com/office/powerpoint/2010/main" val="170334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p:txBody>
          <a:bodyPr>
            <a:normAutofit/>
          </a:bodyPr>
          <a:lstStyle/>
          <a:p>
            <a:r>
              <a:rPr lang="en-US" dirty="0">
                <a:solidFill>
                  <a:srgbClr val="FFFEFF"/>
                </a:solidFill>
              </a:rPr>
              <a:t>Changing Script Files and Setting and making permanent path variables (week 3)</a:t>
            </a:r>
          </a:p>
        </p:txBody>
      </p:sp>
      <p:sp>
        <p:nvSpPr>
          <p:cNvPr id="6" name="Content Placeholder 5">
            <a:extLst>
              <a:ext uri="{FF2B5EF4-FFF2-40B4-BE49-F238E27FC236}">
                <a16:creationId xmlns:a16="http://schemas.microsoft.com/office/drawing/2014/main" id="{F740AB22-D2BA-6A7E-394D-E8EC7FBA7375}"/>
              </a:ext>
            </a:extLst>
          </p:cNvPr>
          <p:cNvSpPr>
            <a:spLocks noGrp="1"/>
          </p:cNvSpPr>
          <p:nvPr>
            <p:ph sz="half" idx="1"/>
          </p:nvPr>
        </p:nvSpPr>
        <p:spPr/>
        <p:txBody>
          <a:bodyPr/>
          <a:lstStyle/>
          <a:p>
            <a:r>
              <a:rPr lang="en-US" dirty="0"/>
              <a:t>Here we used a “todolist” to create a script file</a:t>
            </a:r>
          </a:p>
          <a:p>
            <a:r>
              <a:rPr lang="en-US" dirty="0"/>
              <a:t>We edited this “todolist” so when we input command “todolist” it should pop up as this: 1. work. 2. family. 3. school</a:t>
            </a:r>
          </a:p>
          <a:p>
            <a:r>
              <a:rPr lang="en-US" dirty="0"/>
              <a:t>In able for the command to work though we had to make sure the PATH was going to be permanent so it can function.</a:t>
            </a:r>
          </a:p>
          <a:p>
            <a:r>
              <a:rPr lang="en-US" dirty="0"/>
              <a:t>So, we went into PATH directory and made sure PATH would recognize this command. Which “todolist” could be any command we were just given this as an example.</a:t>
            </a:r>
          </a:p>
        </p:txBody>
      </p:sp>
      <p:pic>
        <p:nvPicPr>
          <p:cNvPr id="4" name="Picture 3">
            <a:extLst>
              <a:ext uri="{FF2B5EF4-FFF2-40B4-BE49-F238E27FC236}">
                <a16:creationId xmlns:a16="http://schemas.microsoft.com/office/drawing/2014/main" id="{2EDD3310-DF5F-5D50-AF59-AFEF4383230C}"/>
              </a:ext>
            </a:extLst>
          </p:cNvPr>
          <p:cNvPicPr>
            <a:picLocks noChangeAspect="1"/>
          </p:cNvPicPr>
          <p:nvPr/>
        </p:nvPicPr>
        <p:blipFill rotWithShape="1">
          <a:blip r:embed="rId3"/>
          <a:srcRect b="34130"/>
          <a:stretch/>
        </p:blipFill>
        <p:spPr>
          <a:xfrm>
            <a:off x="6003583" y="1828328"/>
            <a:ext cx="3557344" cy="1783090"/>
          </a:xfrm>
          <a:prstGeom prst="rect">
            <a:avLst/>
          </a:prstGeom>
        </p:spPr>
      </p:pic>
      <p:pic>
        <p:nvPicPr>
          <p:cNvPr id="5" name="Picture 4">
            <a:extLst>
              <a:ext uri="{FF2B5EF4-FFF2-40B4-BE49-F238E27FC236}">
                <a16:creationId xmlns:a16="http://schemas.microsoft.com/office/drawing/2014/main" id="{0FEBCADF-BC22-A1F0-65F0-240D57F485A0}"/>
              </a:ext>
            </a:extLst>
          </p:cNvPr>
          <p:cNvPicPr>
            <a:picLocks noChangeAspect="1"/>
          </p:cNvPicPr>
          <p:nvPr/>
        </p:nvPicPr>
        <p:blipFill>
          <a:blip r:embed="rId4"/>
          <a:stretch>
            <a:fillRect/>
          </a:stretch>
        </p:blipFill>
        <p:spPr>
          <a:xfrm>
            <a:off x="6082292" y="4656291"/>
            <a:ext cx="3399925" cy="1890220"/>
          </a:xfrm>
          <a:prstGeom prst="rect">
            <a:avLst/>
          </a:prstGeom>
        </p:spPr>
      </p:pic>
      <p:pic>
        <p:nvPicPr>
          <p:cNvPr id="7" name="Picture 6">
            <a:extLst>
              <a:ext uri="{FF2B5EF4-FFF2-40B4-BE49-F238E27FC236}">
                <a16:creationId xmlns:a16="http://schemas.microsoft.com/office/drawing/2014/main" id="{178C9636-F39D-774C-F9CD-379B53646D1A}"/>
              </a:ext>
            </a:extLst>
          </p:cNvPr>
          <p:cNvPicPr>
            <a:picLocks noChangeAspect="1"/>
          </p:cNvPicPr>
          <p:nvPr/>
        </p:nvPicPr>
        <p:blipFill>
          <a:blip r:embed="rId5"/>
          <a:stretch>
            <a:fillRect/>
          </a:stretch>
        </p:blipFill>
        <p:spPr>
          <a:xfrm>
            <a:off x="8563960" y="2115127"/>
            <a:ext cx="3555115" cy="2806855"/>
          </a:xfrm>
          <a:prstGeom prst="rect">
            <a:avLst/>
          </a:prstGeom>
        </p:spPr>
      </p:pic>
    </p:spTree>
    <p:extLst>
      <p:ext uri="{BB962C8B-B14F-4D97-AF65-F5344CB8AC3E}">
        <p14:creationId xmlns:p14="http://schemas.microsoft.com/office/powerpoint/2010/main" val="318990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p:txBody>
          <a:bodyPr>
            <a:normAutofit/>
          </a:bodyPr>
          <a:lstStyle/>
          <a:p>
            <a:r>
              <a:rPr lang="en-US" dirty="0">
                <a:solidFill>
                  <a:srgbClr val="FFFEFF"/>
                </a:solidFill>
              </a:rPr>
              <a:t>Testing user/group setting and adding/removing users and Groups (week 4)</a:t>
            </a:r>
          </a:p>
        </p:txBody>
      </p:sp>
      <p:sp>
        <p:nvSpPr>
          <p:cNvPr id="6" name="Content Placeholder 5">
            <a:extLst>
              <a:ext uri="{FF2B5EF4-FFF2-40B4-BE49-F238E27FC236}">
                <a16:creationId xmlns:a16="http://schemas.microsoft.com/office/drawing/2014/main" id="{F740AB22-D2BA-6A7E-394D-E8EC7FBA7375}"/>
              </a:ext>
            </a:extLst>
          </p:cNvPr>
          <p:cNvSpPr>
            <a:spLocks noGrp="1"/>
          </p:cNvSpPr>
          <p:nvPr>
            <p:ph sz="half" idx="1"/>
          </p:nvPr>
        </p:nvSpPr>
        <p:spPr/>
        <p:txBody>
          <a:bodyPr>
            <a:normAutofit fontScale="92500" lnSpcReduction="10000"/>
          </a:bodyPr>
          <a:lstStyle/>
          <a:p>
            <a:r>
              <a:rPr lang="en-US" dirty="0"/>
              <a:t>This week, we were exploring the settings of users and groups, as well as being able to add and remove said users and groups.</a:t>
            </a:r>
          </a:p>
          <a:p>
            <a:r>
              <a:rPr lang="en-US" dirty="0"/>
              <a:t>As can see in examples with user “mary” I had to redo my option of adding user “mary” but once I did, I was able to view “todolist” since there wasn’t permission for different user to access said command.</a:t>
            </a:r>
          </a:p>
          <a:p>
            <a:r>
              <a:rPr lang="en-US" dirty="0"/>
              <a:t>Process of adding a user was straightforward as well, just being able to access settings and create a new user and making sure it was able to log in which we created the password and made it so Linux recognized this user and would give it permission to access command “todolist”</a:t>
            </a:r>
          </a:p>
        </p:txBody>
      </p:sp>
      <p:pic>
        <p:nvPicPr>
          <p:cNvPr id="4" name="Picture 3">
            <a:extLst>
              <a:ext uri="{FF2B5EF4-FFF2-40B4-BE49-F238E27FC236}">
                <a16:creationId xmlns:a16="http://schemas.microsoft.com/office/drawing/2014/main" id="{65303AF7-FD19-D211-6A9B-AEE783C12C46}"/>
              </a:ext>
            </a:extLst>
          </p:cNvPr>
          <p:cNvPicPr>
            <a:picLocks noChangeAspect="1"/>
          </p:cNvPicPr>
          <p:nvPr/>
        </p:nvPicPr>
        <p:blipFill rotWithShape="1">
          <a:blip r:embed="rId3"/>
          <a:srcRect l="4031" t="12170" r="4648" b="18437"/>
          <a:stretch/>
        </p:blipFill>
        <p:spPr>
          <a:xfrm>
            <a:off x="6003583" y="1782603"/>
            <a:ext cx="3698728" cy="1911927"/>
          </a:xfrm>
          <a:prstGeom prst="rect">
            <a:avLst/>
          </a:prstGeom>
        </p:spPr>
      </p:pic>
      <p:pic>
        <p:nvPicPr>
          <p:cNvPr id="5" name="Picture 4">
            <a:extLst>
              <a:ext uri="{FF2B5EF4-FFF2-40B4-BE49-F238E27FC236}">
                <a16:creationId xmlns:a16="http://schemas.microsoft.com/office/drawing/2014/main" id="{FEC0C8CC-74ED-BB6A-49AE-37093E84FB6D}"/>
              </a:ext>
            </a:extLst>
          </p:cNvPr>
          <p:cNvPicPr>
            <a:picLocks noChangeAspect="1"/>
          </p:cNvPicPr>
          <p:nvPr/>
        </p:nvPicPr>
        <p:blipFill rotWithShape="1">
          <a:blip r:embed="rId4"/>
          <a:srcRect l="2890" t="13167" r="23528" b="30328"/>
          <a:stretch/>
        </p:blipFill>
        <p:spPr>
          <a:xfrm>
            <a:off x="6003583" y="3694530"/>
            <a:ext cx="2798619" cy="1695099"/>
          </a:xfrm>
          <a:prstGeom prst="rect">
            <a:avLst/>
          </a:prstGeom>
        </p:spPr>
      </p:pic>
    </p:spTree>
    <p:extLst>
      <p:ext uri="{BB962C8B-B14F-4D97-AF65-F5344CB8AC3E}">
        <p14:creationId xmlns:p14="http://schemas.microsoft.com/office/powerpoint/2010/main" val="274797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p:txBody>
          <a:bodyPr>
            <a:normAutofit/>
          </a:bodyPr>
          <a:lstStyle/>
          <a:p>
            <a:r>
              <a:rPr lang="en-US" dirty="0">
                <a:solidFill>
                  <a:srgbClr val="FFFEFF"/>
                </a:solidFill>
              </a:rPr>
              <a:t>Maintaining and managing Network utilities (week 5)</a:t>
            </a:r>
          </a:p>
        </p:txBody>
      </p:sp>
      <p:sp>
        <p:nvSpPr>
          <p:cNvPr id="6" name="Content Placeholder 5">
            <a:extLst>
              <a:ext uri="{FF2B5EF4-FFF2-40B4-BE49-F238E27FC236}">
                <a16:creationId xmlns:a16="http://schemas.microsoft.com/office/drawing/2014/main" id="{F740AB22-D2BA-6A7E-394D-E8EC7FBA7375}"/>
              </a:ext>
            </a:extLst>
          </p:cNvPr>
          <p:cNvSpPr>
            <a:spLocks noGrp="1"/>
          </p:cNvSpPr>
          <p:nvPr>
            <p:ph sz="half" idx="1"/>
          </p:nvPr>
        </p:nvSpPr>
        <p:spPr/>
        <p:txBody>
          <a:bodyPr>
            <a:normAutofit lnSpcReduction="10000"/>
          </a:bodyPr>
          <a:lstStyle/>
          <a:p>
            <a:r>
              <a:rPr lang="en-US" dirty="0"/>
              <a:t>As one before I made a little mishap again and had to go back and alter my command.</a:t>
            </a:r>
          </a:p>
          <a:p>
            <a:r>
              <a:rPr lang="en-US" dirty="0"/>
              <a:t>This week though, we learned how to see usage of our IP address that we had obtained from using virtual devices</a:t>
            </a:r>
          </a:p>
          <a:p>
            <a:r>
              <a:rPr lang="en-US" dirty="0"/>
              <a:t>We learned how to configure usage, by making sure we used command “sudo” which is a command meaning “superuser do”</a:t>
            </a:r>
          </a:p>
          <a:p>
            <a:r>
              <a:rPr lang="en-US" dirty="0"/>
              <a:t>That command gives us option to edit certain requests</a:t>
            </a:r>
          </a:p>
          <a:p>
            <a:r>
              <a:rPr lang="en-US" dirty="0"/>
              <a:t>Being able to shut down certain utilities makes it easier to maintain and manage if need be</a:t>
            </a:r>
          </a:p>
        </p:txBody>
      </p:sp>
      <p:pic>
        <p:nvPicPr>
          <p:cNvPr id="4" name="Picture 3">
            <a:extLst>
              <a:ext uri="{FF2B5EF4-FFF2-40B4-BE49-F238E27FC236}">
                <a16:creationId xmlns:a16="http://schemas.microsoft.com/office/drawing/2014/main" id="{336CC249-91BF-D215-A223-DBAD4726FA45}"/>
              </a:ext>
            </a:extLst>
          </p:cNvPr>
          <p:cNvPicPr>
            <a:picLocks noChangeAspect="1"/>
          </p:cNvPicPr>
          <p:nvPr/>
        </p:nvPicPr>
        <p:blipFill rotWithShape="1">
          <a:blip r:embed="rId3"/>
          <a:srcRect l="3218" t="12061" r="22305" b="3840"/>
          <a:stretch/>
        </p:blipFill>
        <p:spPr>
          <a:xfrm>
            <a:off x="6003583" y="1717990"/>
            <a:ext cx="3205072" cy="2394347"/>
          </a:xfrm>
          <a:prstGeom prst="rect">
            <a:avLst/>
          </a:prstGeom>
        </p:spPr>
      </p:pic>
      <p:pic>
        <p:nvPicPr>
          <p:cNvPr id="5" name="Picture 4">
            <a:extLst>
              <a:ext uri="{FF2B5EF4-FFF2-40B4-BE49-F238E27FC236}">
                <a16:creationId xmlns:a16="http://schemas.microsoft.com/office/drawing/2014/main" id="{BC0ECD7B-1D2D-B06E-4A2D-360E4CF6EB81}"/>
              </a:ext>
            </a:extLst>
          </p:cNvPr>
          <p:cNvPicPr>
            <a:picLocks noChangeAspect="1"/>
          </p:cNvPicPr>
          <p:nvPr/>
        </p:nvPicPr>
        <p:blipFill rotWithShape="1">
          <a:blip r:embed="rId4"/>
          <a:srcRect l="2095" t="12759" r="10597" b="3960"/>
          <a:stretch/>
        </p:blipFill>
        <p:spPr>
          <a:xfrm>
            <a:off x="7983742" y="4112337"/>
            <a:ext cx="3645536" cy="2295337"/>
          </a:xfrm>
          <a:prstGeom prst="rect">
            <a:avLst/>
          </a:prstGeom>
        </p:spPr>
      </p:pic>
    </p:spTree>
    <p:extLst>
      <p:ext uri="{BB962C8B-B14F-4D97-AF65-F5344CB8AC3E}">
        <p14:creationId xmlns:p14="http://schemas.microsoft.com/office/powerpoint/2010/main" val="392628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p:txBody>
          <a:bodyPr>
            <a:normAutofit/>
          </a:bodyPr>
          <a:lstStyle/>
          <a:p>
            <a:r>
              <a:rPr lang="en-US" dirty="0">
                <a:solidFill>
                  <a:srgbClr val="FFFEFF"/>
                </a:solidFill>
              </a:rPr>
              <a:t>Monitoring systems/usage (Week 6)</a:t>
            </a:r>
          </a:p>
        </p:txBody>
      </p:sp>
      <p:sp>
        <p:nvSpPr>
          <p:cNvPr id="6" name="Content Placeholder 5">
            <a:extLst>
              <a:ext uri="{FF2B5EF4-FFF2-40B4-BE49-F238E27FC236}">
                <a16:creationId xmlns:a16="http://schemas.microsoft.com/office/drawing/2014/main" id="{F740AB22-D2BA-6A7E-394D-E8EC7FBA7375}"/>
              </a:ext>
            </a:extLst>
          </p:cNvPr>
          <p:cNvSpPr>
            <a:spLocks noGrp="1"/>
          </p:cNvSpPr>
          <p:nvPr>
            <p:ph sz="half" idx="1"/>
          </p:nvPr>
        </p:nvSpPr>
        <p:spPr/>
        <p:txBody>
          <a:bodyPr/>
          <a:lstStyle/>
          <a:p>
            <a:r>
              <a:rPr lang="en-US" dirty="0"/>
              <a:t>This simply was being able to learn how to access the monitoring command and being able to read the information that was given.</a:t>
            </a:r>
          </a:p>
          <a:p>
            <a:r>
              <a:rPr lang="en-US" dirty="0"/>
              <a:t>To access this page, we needed to learn command “sudo </a:t>
            </a:r>
            <a:r>
              <a:rPr lang="en-US" dirty="0" err="1"/>
              <a:t>iftop</a:t>
            </a:r>
            <a:r>
              <a:rPr lang="en-US" dirty="0"/>
              <a:t>” and we got to learn how to operate this page and its shortcuts</a:t>
            </a:r>
          </a:p>
          <a:p>
            <a:r>
              <a:rPr lang="en-US" dirty="0"/>
              <a:t>In able for me to access the usage and be able to pause it, using uppercase “P” was able to pause the usage so I can view the data.</a:t>
            </a:r>
          </a:p>
          <a:p>
            <a:endParaRPr lang="en-US" dirty="0"/>
          </a:p>
        </p:txBody>
      </p:sp>
      <p:pic>
        <p:nvPicPr>
          <p:cNvPr id="4" name="Picture 3">
            <a:extLst>
              <a:ext uri="{FF2B5EF4-FFF2-40B4-BE49-F238E27FC236}">
                <a16:creationId xmlns:a16="http://schemas.microsoft.com/office/drawing/2014/main" id="{A92C3954-CE4E-4F8A-703E-8B015386BF56}"/>
              </a:ext>
            </a:extLst>
          </p:cNvPr>
          <p:cNvPicPr>
            <a:picLocks noChangeAspect="1"/>
          </p:cNvPicPr>
          <p:nvPr/>
        </p:nvPicPr>
        <p:blipFill>
          <a:blip r:embed="rId3"/>
          <a:stretch>
            <a:fillRect/>
          </a:stretch>
        </p:blipFill>
        <p:spPr>
          <a:xfrm>
            <a:off x="6439457" y="2311352"/>
            <a:ext cx="5422391" cy="3739429"/>
          </a:xfrm>
          <a:prstGeom prst="rect">
            <a:avLst/>
          </a:prstGeom>
        </p:spPr>
      </p:pic>
    </p:spTree>
    <p:extLst>
      <p:ext uri="{BB962C8B-B14F-4D97-AF65-F5344CB8AC3E}">
        <p14:creationId xmlns:p14="http://schemas.microsoft.com/office/powerpoint/2010/main" val="252850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5318-1A1E-49D0-B2E2-A4B0FA9E8A40}"/>
              </a:ext>
            </a:extLst>
          </p:cNvPr>
          <p:cNvSpPr>
            <a:spLocks noGrp="1"/>
          </p:cNvSpPr>
          <p:nvPr>
            <p:ph type="title"/>
          </p:nvPr>
        </p:nvSpPr>
        <p:spPr>
          <a:xfrm>
            <a:off x="578438" y="3985147"/>
            <a:ext cx="11029616" cy="566738"/>
          </a:xfrm>
        </p:spPr>
        <p:txBody>
          <a:bodyPr anchor="b">
            <a:normAutofit/>
          </a:bodyPr>
          <a:lstStyle/>
          <a:p>
            <a:r>
              <a:rPr lang="en-US" dirty="0"/>
              <a:t>Challenges</a:t>
            </a:r>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958" r="-1" b="14866"/>
          <a:stretch/>
        </p:blipFill>
        <p:spPr>
          <a:xfrm>
            <a:off x="447817" y="599725"/>
            <a:ext cx="11290859" cy="3557252"/>
          </a:xfrm>
          <a:prstGeom prst="rect">
            <a:avLst/>
          </a:prstGeom>
          <a:noFill/>
        </p:spPr>
      </p:pic>
      <p:sp>
        <p:nvSpPr>
          <p:cNvPr id="3" name="Subtitle 2">
            <a:extLst>
              <a:ext uri="{FF2B5EF4-FFF2-40B4-BE49-F238E27FC236}">
                <a16:creationId xmlns:a16="http://schemas.microsoft.com/office/drawing/2014/main" id="{48B6CF59-4E5B-494D-A2F7-97ADD01E6497}"/>
              </a:ext>
            </a:extLst>
          </p:cNvPr>
          <p:cNvSpPr>
            <a:spLocks noGrp="1"/>
          </p:cNvSpPr>
          <p:nvPr>
            <p:ph type="body" sz="half" idx="2"/>
          </p:nvPr>
        </p:nvSpPr>
        <p:spPr>
          <a:xfrm>
            <a:off x="578437" y="4551885"/>
            <a:ext cx="11029617" cy="2190660"/>
          </a:xfrm>
        </p:spPr>
        <p:txBody>
          <a:bodyPr anchor="ctr">
            <a:normAutofit/>
          </a:bodyPr>
          <a:lstStyle/>
          <a:p>
            <a:r>
              <a:rPr lang="en-US" sz="1600" dirty="0">
                <a:latin typeface="Abadi" panose="020B0604020104020204" pitchFamily="34" charset="0"/>
              </a:rPr>
              <a:t>I have never worked with Linux before, so this was all brand new to me. Was very exciting, but as with most new things come new challenges and new learning curves. Biggest thing for me was learning the commands. Even now I don’t have even half of them memorized.  Being able to not find a 100% reasoning behind command acronyms made it harder for me to adapt, but I persevered and was able to learn how to at least become a beginner at using Linux.</a:t>
            </a:r>
          </a:p>
        </p:txBody>
      </p:sp>
    </p:spTree>
    <p:extLst>
      <p:ext uri="{BB962C8B-B14F-4D97-AF65-F5344CB8AC3E}">
        <p14:creationId xmlns:p14="http://schemas.microsoft.com/office/powerpoint/2010/main" val="356579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5318-1A1E-49D0-B2E2-A4B0FA9E8A40}"/>
              </a:ext>
            </a:extLst>
          </p:cNvPr>
          <p:cNvSpPr>
            <a:spLocks noGrp="1"/>
          </p:cNvSpPr>
          <p:nvPr>
            <p:ph type="title"/>
          </p:nvPr>
        </p:nvSpPr>
        <p:spPr>
          <a:xfrm>
            <a:off x="578438" y="3985147"/>
            <a:ext cx="11029616" cy="566738"/>
          </a:xfrm>
        </p:spPr>
        <p:txBody>
          <a:bodyPr anchor="b">
            <a:normAutofit/>
          </a:bodyPr>
          <a:lstStyle/>
          <a:p>
            <a:r>
              <a:rPr lang="en-US" dirty="0"/>
              <a:t>Career Skills Obtained</a:t>
            </a:r>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958" r="-1" b="14866"/>
          <a:stretch/>
        </p:blipFill>
        <p:spPr>
          <a:xfrm>
            <a:off x="447817" y="599725"/>
            <a:ext cx="11290859" cy="3557252"/>
          </a:xfrm>
          <a:prstGeom prst="rect">
            <a:avLst/>
          </a:prstGeom>
          <a:noFill/>
        </p:spPr>
      </p:pic>
      <p:sp>
        <p:nvSpPr>
          <p:cNvPr id="3" name="Subtitle 2">
            <a:extLst>
              <a:ext uri="{FF2B5EF4-FFF2-40B4-BE49-F238E27FC236}">
                <a16:creationId xmlns:a16="http://schemas.microsoft.com/office/drawing/2014/main" id="{48B6CF59-4E5B-494D-A2F7-97ADD01E6497}"/>
              </a:ext>
            </a:extLst>
          </p:cNvPr>
          <p:cNvSpPr>
            <a:spLocks noGrp="1"/>
          </p:cNvSpPr>
          <p:nvPr>
            <p:ph type="body" sz="half" idx="2"/>
          </p:nvPr>
        </p:nvSpPr>
        <p:spPr>
          <a:xfrm>
            <a:off x="578437" y="4551885"/>
            <a:ext cx="11029617" cy="2190660"/>
          </a:xfrm>
        </p:spPr>
        <p:txBody>
          <a:bodyPr anchor="ctr">
            <a:normAutofit/>
          </a:bodyPr>
          <a:lstStyle/>
          <a:p>
            <a:pPr marL="285750" indent="-285750">
              <a:buFont typeface="Arial" panose="020B0604020202020204" pitchFamily="34" charset="0"/>
              <a:buChar char="•"/>
            </a:pPr>
            <a:r>
              <a:rPr lang="en-US" sz="1400" dirty="0">
                <a:latin typeface="Abadi" panose="020B0604020104020204" pitchFamily="34" charset="0"/>
              </a:rPr>
              <a:t>Ability to run Linux as a beginner</a:t>
            </a:r>
          </a:p>
          <a:p>
            <a:pPr marL="285750" indent="-285750">
              <a:buFont typeface="Arial" panose="020B0604020202020204" pitchFamily="34" charset="0"/>
              <a:buChar char="•"/>
            </a:pPr>
            <a:r>
              <a:rPr lang="en-US" sz="1400" dirty="0">
                <a:latin typeface="Abadi" panose="020B0604020104020204" pitchFamily="34" charset="0"/>
              </a:rPr>
              <a:t>Learned commands that are vital to maintaining Linux</a:t>
            </a:r>
          </a:p>
          <a:p>
            <a:pPr marL="285750" indent="-285750">
              <a:buFont typeface="Arial" panose="020B0604020202020204" pitchFamily="34" charset="0"/>
              <a:buChar char="•"/>
            </a:pPr>
            <a:r>
              <a:rPr lang="en-US" sz="1400" dirty="0">
                <a:latin typeface="Abadi" panose="020B0604020104020204" pitchFamily="34" charset="0"/>
              </a:rPr>
              <a:t>Ability to troubleshoot commands if stuck</a:t>
            </a:r>
          </a:p>
          <a:p>
            <a:pPr marL="285750" indent="-285750">
              <a:buFont typeface="Arial" panose="020B0604020202020204" pitchFamily="34" charset="0"/>
              <a:buChar char="•"/>
            </a:pPr>
            <a:r>
              <a:rPr lang="en-US" sz="1400" dirty="0">
                <a:latin typeface="Abadi" panose="020B0604020104020204" pitchFamily="34" charset="0"/>
              </a:rPr>
              <a:t>Understand an introduction to networking and to Linux</a:t>
            </a:r>
          </a:p>
        </p:txBody>
      </p:sp>
    </p:spTree>
    <p:extLst>
      <p:ext uri="{BB962C8B-B14F-4D97-AF65-F5344CB8AC3E}">
        <p14:creationId xmlns:p14="http://schemas.microsoft.com/office/powerpoint/2010/main" val="175188692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A1D6ED5A-9B8A-4433-BA99-139C56DB1BD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81E0089842D04D9DBE29A370C66E66" ma:contentTypeVersion="0" ma:contentTypeDescription="Create a new document." ma:contentTypeScope="" ma:versionID="3470d64ece9fb1c7dcaa32573a1d5483">
  <xsd:schema xmlns:xsd="http://www.w3.org/2001/XMLSchema" xmlns:xs="http://www.w3.org/2001/XMLSchema" xmlns:p="http://schemas.microsoft.com/office/2006/metadata/properties" targetNamespace="http://schemas.microsoft.com/office/2006/metadata/properties" ma:root="true" ma:fieldsID="94aa9d84867ced702311bda39afbdae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469656-0358-4A62-84F5-859E3C579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D14FDD0-164E-42EE-8557-78F472960FA5}">
  <ds:schemaRefs>
    <ds:schemaRef ds:uri="http://schemas.microsoft.com/sharepoint/v3/contenttype/forms"/>
  </ds:schemaRefs>
</ds:datastoreItem>
</file>

<file path=customXml/itemProps3.xml><?xml version="1.0" encoding="utf-8"?>
<ds:datastoreItem xmlns:ds="http://schemas.openxmlformats.org/officeDocument/2006/customXml" ds:itemID="{B19C89EE-9F0E-4B06-9426-02C0DCC75B59}">
  <ds:schemaRefs>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Week 8 Project CEIS106</Template>
  <TotalTime>0</TotalTime>
  <Words>848</Words>
  <Application>Microsoft Office PowerPoint</Application>
  <PresentationFormat>Widescreen</PresentationFormat>
  <Paragraphs>50</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Arial</vt:lpstr>
      <vt:lpstr>Calibri</vt:lpstr>
      <vt:lpstr>Gill Sans MT</vt:lpstr>
      <vt:lpstr>Wingdings 2</vt:lpstr>
      <vt:lpstr>Dividend</vt:lpstr>
      <vt:lpstr>Week 8 Project CEIS106</vt:lpstr>
      <vt:lpstr>INTRODUCTION</vt:lpstr>
      <vt:lpstr>Creating/copying/removing/locating directories and Files (Week 2)</vt:lpstr>
      <vt:lpstr>Changing Script Files and Setting and making permanent path variables (week 3)</vt:lpstr>
      <vt:lpstr>Testing user/group setting and adding/removing users and Groups (week 4)</vt:lpstr>
      <vt:lpstr>Maintaining and managing Network utilities (week 5)</vt:lpstr>
      <vt:lpstr>Monitoring systems/usage (Week 6)</vt:lpstr>
      <vt:lpstr>Challenges</vt:lpstr>
      <vt:lpstr>Career Skills Obtained</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8 Project CEIS106</dc:title>
  <dc:creator>Bakken, Kaleb</dc:creator>
  <cp:lastModifiedBy>Bakken, Kaleb</cp:lastModifiedBy>
  <cp:revision>1</cp:revision>
  <dcterms:created xsi:type="dcterms:W3CDTF">2023-04-16T14:15:47Z</dcterms:created>
  <dcterms:modified xsi:type="dcterms:W3CDTF">2023-04-16T14:15:53Z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0x010100B881E0089842D04D9DBE29A370C66E66</vt:lpwstr>
  </property>
</Properties>
</file>