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63" r:id="rId5"/>
    <p:sldId id="264" r:id="rId6"/>
    <p:sldId id="265" r:id="rId7"/>
    <p:sldId id="266" r:id="rId8"/>
    <p:sldId id="267"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D6E3FF-7450-CB4A-B015-077E5EED4F08}" v="3" dt="2022-05-26T21:32:21.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3" autoAdjust="0"/>
    <p:restoredTop sz="94660"/>
  </p:normalViewPr>
  <p:slideViewPr>
    <p:cSldViewPr snapToGrid="0">
      <p:cViewPr varScale="1">
        <p:scale>
          <a:sx n="102" d="100"/>
          <a:sy n="102" d="100"/>
        </p:scale>
        <p:origin x="16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14ED-D7FA-3891-8A29-355B9BA1B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422A5-D3DB-9E7D-D792-BF0ADF6C5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8DB85-A414-51AF-0592-A8A09237D258}"/>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5" name="Footer Placeholder 4">
            <a:extLst>
              <a:ext uri="{FF2B5EF4-FFF2-40B4-BE49-F238E27FC236}">
                <a16:creationId xmlns:a16="http://schemas.microsoft.com/office/drawing/2014/main" id="{5913B15B-ACB6-959D-7414-50A9BF1B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2B510-D8A3-B745-0F52-E6F136BBEEB2}"/>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31183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3889-80F0-AE91-ECD9-18B273D904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ACD93C-A236-7210-58A2-BB9DDC2F0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11156-50EE-777E-75BB-C9F6DD7749F1}"/>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5" name="Footer Placeholder 4">
            <a:extLst>
              <a:ext uri="{FF2B5EF4-FFF2-40B4-BE49-F238E27FC236}">
                <a16:creationId xmlns:a16="http://schemas.microsoft.com/office/drawing/2014/main" id="{D3D4315E-F10D-006E-BF8A-10DB9EEBF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B351D-7407-FE08-7D52-92345E377B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6235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FA96A-4CCA-8C54-C20A-F011CCDEC5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63F90-4BD8-AF48-F216-F6A135D5E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924BE-BA84-97B9-F09B-D9477F5B2B0C}"/>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5" name="Footer Placeholder 4">
            <a:extLst>
              <a:ext uri="{FF2B5EF4-FFF2-40B4-BE49-F238E27FC236}">
                <a16:creationId xmlns:a16="http://schemas.microsoft.com/office/drawing/2014/main" id="{C429BA1B-D69A-94E1-C236-2F5DA2C0C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53BB7-70A9-5E03-250E-53F9B177BA76}"/>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16272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C0F9-6173-0048-BAC2-521587C21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C912-213F-E026-E9C7-9AA1B9278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245B-A547-59AF-4FDD-361F824788AB}"/>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5" name="Footer Placeholder 4">
            <a:extLst>
              <a:ext uri="{FF2B5EF4-FFF2-40B4-BE49-F238E27FC236}">
                <a16:creationId xmlns:a16="http://schemas.microsoft.com/office/drawing/2014/main" id="{3FBDF1F2-B152-571E-739E-DD0F84EA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E1D-5EE6-8926-77C5-79D9136349A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99723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B78D-F7FD-D49C-B832-E9DC548B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ABDB23-EC4E-3CDD-4037-C5B57BD09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8ACF8-C977-FB0E-C851-D820C6292291}"/>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5" name="Footer Placeholder 4">
            <a:extLst>
              <a:ext uri="{FF2B5EF4-FFF2-40B4-BE49-F238E27FC236}">
                <a16:creationId xmlns:a16="http://schemas.microsoft.com/office/drawing/2014/main" id="{E50D6FB8-195D-81D0-C91F-14FC2A0BD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3178-35EC-86AA-BB59-E13DA16061F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02197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B97F-AB71-D6D4-CA91-E9CF9080B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76BAF-A0B6-D690-26F9-CFAB53C9D4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858F47-7E72-F393-DA68-8F185ECD63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D2463-A8A0-68DC-BFCE-1AF5DBF82F8F}"/>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6" name="Footer Placeholder 5">
            <a:extLst>
              <a:ext uri="{FF2B5EF4-FFF2-40B4-BE49-F238E27FC236}">
                <a16:creationId xmlns:a16="http://schemas.microsoft.com/office/drawing/2014/main" id="{A6985BD0-183E-8D3A-0D63-AA6A4953E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5C502-DB7E-8967-16A3-83B1AE29489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05710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6777-71AF-DF45-0F89-D3EE01209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981D2-8843-3197-D117-DD271A976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BDF77A-8F01-7AB5-65BB-6073AC563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A1BB-1017-E4D5-485C-8905E72B8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E828D0-DD9A-574A-B316-6BCD85B2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62D68-B0A3-58A6-EB91-352BEDF22FB6}"/>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8" name="Footer Placeholder 7">
            <a:extLst>
              <a:ext uri="{FF2B5EF4-FFF2-40B4-BE49-F238E27FC236}">
                <a16:creationId xmlns:a16="http://schemas.microsoft.com/office/drawing/2014/main" id="{93465080-580F-A94D-804F-29F4F0953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7749-FD82-7098-B180-D321F73EF1DF}"/>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262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A6D5-E5B2-8600-5CA7-AA2DFCCD10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6E4A8-41F6-AFBA-E1F2-D20D6616296D}"/>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4" name="Footer Placeholder 3">
            <a:extLst>
              <a:ext uri="{FF2B5EF4-FFF2-40B4-BE49-F238E27FC236}">
                <a16:creationId xmlns:a16="http://schemas.microsoft.com/office/drawing/2014/main" id="{8C53E9FB-4CC2-2740-C42D-B4D9FEE3C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53CCD-671C-C43F-6503-31E71AB0E403}"/>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6004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0D0E-19F2-5316-C87F-AB2733994296}"/>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3" name="Footer Placeholder 2">
            <a:extLst>
              <a:ext uri="{FF2B5EF4-FFF2-40B4-BE49-F238E27FC236}">
                <a16:creationId xmlns:a16="http://schemas.microsoft.com/office/drawing/2014/main" id="{6FA5959D-E231-FEC9-91BD-C5A6963ECA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B8B13-6061-6568-927E-5C10229334AD}"/>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378962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3BC9-5942-DBB2-5939-2D65165F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2EBF0-D4EA-7D80-DDFB-E3F4A1C2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A7114-3346-BC68-4C0D-28C9838EE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F0BF1-9DB7-194D-B38A-239116E21CD1}"/>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6" name="Footer Placeholder 5">
            <a:extLst>
              <a:ext uri="{FF2B5EF4-FFF2-40B4-BE49-F238E27FC236}">
                <a16:creationId xmlns:a16="http://schemas.microsoft.com/office/drawing/2014/main" id="{2B260D11-F4C2-EAAE-D6F9-852F18D1C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CDEA9-6F2F-8772-2FE5-AD60D896F434}"/>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181663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79A9-1DAD-51B7-5A4B-5F609411B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9CE2D-FDA8-9C78-0916-0E5934D94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9C67F-72D9-1D4C-27AB-9C607091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303-F88F-AAF9-5A40-D6A1D3ABD7BB}"/>
              </a:ext>
            </a:extLst>
          </p:cNvPr>
          <p:cNvSpPr>
            <a:spLocks noGrp="1"/>
          </p:cNvSpPr>
          <p:nvPr>
            <p:ph type="dt" sz="half" idx="10"/>
          </p:nvPr>
        </p:nvSpPr>
        <p:spPr/>
        <p:txBody>
          <a:bodyPr/>
          <a:lstStyle/>
          <a:p>
            <a:fld id="{7D63DFA5-4E5D-4214-98AC-2EA4856A2742}" type="datetimeFigureOut">
              <a:rPr lang="en-US" smtClean="0"/>
              <a:t>10/26/2024</a:t>
            </a:fld>
            <a:endParaRPr lang="en-US"/>
          </a:p>
        </p:txBody>
      </p:sp>
      <p:sp>
        <p:nvSpPr>
          <p:cNvPr id="6" name="Footer Placeholder 5">
            <a:extLst>
              <a:ext uri="{FF2B5EF4-FFF2-40B4-BE49-F238E27FC236}">
                <a16:creationId xmlns:a16="http://schemas.microsoft.com/office/drawing/2014/main" id="{88CE2094-31F1-2F4D-5119-DAA415DC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E782C-3524-2F35-8227-25A76D4EAE9B}"/>
              </a:ext>
            </a:extLst>
          </p:cNvPr>
          <p:cNvSpPr>
            <a:spLocks noGrp="1"/>
          </p:cNvSpPr>
          <p:nvPr>
            <p:ph type="sldNum" sz="quarter" idx="12"/>
          </p:nvPr>
        </p:nvSpPr>
        <p:spPr/>
        <p:txBody>
          <a:bodyPr/>
          <a:lstStyle/>
          <a:p>
            <a:fld id="{4CA0CAEE-55A8-4312-9570-158A20A69D04}" type="slidenum">
              <a:rPr lang="en-US" smtClean="0"/>
              <a:t>‹#›</a:t>
            </a:fld>
            <a:endParaRPr lang="en-US"/>
          </a:p>
        </p:txBody>
      </p:sp>
    </p:spTree>
    <p:extLst>
      <p:ext uri="{BB962C8B-B14F-4D97-AF65-F5344CB8AC3E}">
        <p14:creationId xmlns:p14="http://schemas.microsoft.com/office/powerpoint/2010/main" val="9220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DDE34-3D86-A84F-CBA4-C949D2A69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4C818-811D-CBA0-31C7-B21109C4F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3812-7893-99C8-BB42-7B4040610E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3DFA5-4E5D-4214-98AC-2EA4856A2742}" type="datetimeFigureOut">
              <a:rPr lang="en-US" smtClean="0"/>
              <a:t>10/26/2024</a:t>
            </a:fld>
            <a:endParaRPr lang="en-US"/>
          </a:p>
        </p:txBody>
      </p:sp>
      <p:sp>
        <p:nvSpPr>
          <p:cNvPr id="5" name="Footer Placeholder 4">
            <a:extLst>
              <a:ext uri="{FF2B5EF4-FFF2-40B4-BE49-F238E27FC236}">
                <a16:creationId xmlns:a16="http://schemas.microsoft.com/office/drawing/2014/main" id="{0F8F3542-CDAB-9957-2985-B7E02D5B7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AE5A3-091F-3797-BC84-42CB735C9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0CAEE-55A8-4312-9570-158A20A69D04}" type="slidenum">
              <a:rPr lang="en-US" smtClean="0"/>
              <a:t>‹#›</a:t>
            </a:fld>
            <a:endParaRPr lang="en-US"/>
          </a:p>
        </p:txBody>
      </p:sp>
    </p:spTree>
    <p:extLst>
      <p:ext uri="{BB962C8B-B14F-4D97-AF65-F5344CB8AC3E}">
        <p14:creationId xmlns:p14="http://schemas.microsoft.com/office/powerpoint/2010/main" val="10428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52A7E1C5-2345-6D15-827D-D5C0DD1CF0E1}"/>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PHYS204 Final Project</a:t>
            </a:r>
          </a:p>
        </p:txBody>
      </p:sp>
      <p:sp>
        <p:nvSpPr>
          <p:cNvPr id="3" name="Subtitle 2">
            <a:extLst>
              <a:ext uri="{FF2B5EF4-FFF2-40B4-BE49-F238E27FC236}">
                <a16:creationId xmlns:a16="http://schemas.microsoft.com/office/drawing/2014/main" id="{6C0D30E2-0B28-DC7D-1336-A92216479D2B}"/>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Kaleb Bakken</a:t>
            </a:r>
          </a:p>
        </p:txBody>
      </p:sp>
    </p:spTree>
    <p:extLst>
      <p:ext uri="{BB962C8B-B14F-4D97-AF65-F5344CB8AC3E}">
        <p14:creationId xmlns:p14="http://schemas.microsoft.com/office/powerpoint/2010/main" val="23427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4975-7ABD-C587-5784-B1DDA785015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8E67A3B2-1967-1296-DE8C-B630FBC41376}"/>
              </a:ext>
            </a:extLst>
          </p:cNvPr>
          <p:cNvSpPr>
            <a:spLocks noGrp="1"/>
          </p:cNvSpPr>
          <p:nvPr>
            <p:ph idx="1"/>
          </p:nvPr>
        </p:nvSpPr>
        <p:spPr/>
        <p:txBody>
          <a:bodyPr/>
          <a:lstStyle/>
          <a:p>
            <a:r>
              <a:rPr lang="en-US" dirty="0"/>
              <a:t>What skills were developed that will benefit your career? Some career skills developed were using outside of the box thinking and extreme critical thinking as sometimes we do get wrong calculations, and it never hurts to triple check our work to make sure it all is correct and all correlates </a:t>
            </a:r>
          </a:p>
          <a:p>
            <a:r>
              <a:rPr lang="en-US" dirty="0">
                <a:solidFill>
                  <a:srgbClr val="202124"/>
                </a:solidFill>
                <a:latin typeface="Google Sans"/>
              </a:rPr>
              <a:t>Some  competencies </a:t>
            </a:r>
            <a:r>
              <a:rPr lang="en-US" b="0" i="0" dirty="0">
                <a:solidFill>
                  <a:srgbClr val="202124"/>
                </a:solidFill>
                <a:effectLst/>
                <a:latin typeface="Google Sans"/>
              </a:rPr>
              <a:t>that will help gain gain the opportunities to advance my career</a:t>
            </a:r>
            <a:r>
              <a:rPr lang="en-US" dirty="0">
                <a:solidFill>
                  <a:srgbClr val="202124"/>
                </a:solidFill>
                <a:latin typeface="Google Sans"/>
              </a:rPr>
              <a:t> is b</a:t>
            </a:r>
            <a:r>
              <a:rPr lang="en-US" b="0" i="0" dirty="0">
                <a:solidFill>
                  <a:srgbClr val="202124"/>
                </a:solidFill>
                <a:effectLst/>
                <a:latin typeface="Google Sans"/>
              </a:rPr>
              <a:t>eing able to make my work flawlessly will greatly improve my opportunities in my career as a software developer/full-stack developer</a:t>
            </a:r>
            <a:endParaRPr lang="en-US" dirty="0"/>
          </a:p>
        </p:txBody>
      </p:sp>
    </p:spTree>
    <p:extLst>
      <p:ext uri="{BB962C8B-B14F-4D97-AF65-F5344CB8AC3E}">
        <p14:creationId xmlns:p14="http://schemas.microsoft.com/office/powerpoint/2010/main" val="413229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B8E46-01C3-4EFE-B4D7-92D6E3508A37}"/>
              </a:ext>
            </a:extLst>
          </p:cNvPr>
          <p:cNvSpPr>
            <a:spLocks noGrp="1"/>
          </p:cNvSpPr>
          <p:nvPr>
            <p:ph type="title"/>
          </p:nvPr>
        </p:nvSpPr>
        <p:spPr>
          <a:xfrm>
            <a:off x="5316538" y="249761"/>
            <a:ext cx="6140449" cy="1323439"/>
          </a:xfrm>
        </p:spPr>
        <p:txBody>
          <a:bodyPr vert="horz" lIns="91440" tIns="45720" rIns="91440" bIns="45720" rtlCol="0" anchor="t">
            <a:normAutofit/>
          </a:bodyPr>
          <a:lstStyle/>
          <a:p>
            <a:r>
              <a:rPr lang="en-US" sz="4000">
                <a:solidFill>
                  <a:schemeClr val="bg1"/>
                </a:solidFill>
              </a:rPr>
              <a:t>Introduction</a:t>
            </a:r>
          </a:p>
        </p:txBody>
      </p:sp>
      <p:pic>
        <p:nvPicPr>
          <p:cNvPr id="6" name="Picture 5" descr="Electronics protoboard">
            <a:extLst>
              <a:ext uri="{FF2B5EF4-FFF2-40B4-BE49-F238E27FC236}">
                <a16:creationId xmlns:a16="http://schemas.microsoft.com/office/drawing/2014/main" id="{142805C5-0DCE-9161-8EBB-8E9C527405AA}"/>
              </a:ext>
            </a:extLst>
          </p:cNvPr>
          <p:cNvPicPr>
            <a:picLocks noChangeAspect="1"/>
          </p:cNvPicPr>
          <p:nvPr/>
        </p:nvPicPr>
        <p:blipFill>
          <a:blip r:embed="rId2"/>
          <a:srcRect l="10871" r="44875" b="-1"/>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2" name="Group 11">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AC45B388-0B97-9CE8-EA58-8BFDF6CEC0B9}"/>
              </a:ext>
            </a:extLst>
          </p:cNvPr>
          <p:cNvSpPr txBox="1"/>
          <p:nvPr/>
        </p:nvSpPr>
        <p:spPr>
          <a:xfrm>
            <a:off x="4769963" y="1168924"/>
            <a:ext cx="6602887" cy="46594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solidFill>
                  <a:schemeClr val="bg1">
                    <a:alpha val="80000"/>
                  </a:schemeClr>
                </a:solidFill>
              </a:rPr>
              <a:t>During </a:t>
            </a:r>
            <a:r>
              <a:rPr lang="en-US" i="1" dirty="0">
                <a:solidFill>
                  <a:schemeClr val="bg1">
                    <a:alpha val="80000"/>
                  </a:schemeClr>
                </a:solidFill>
              </a:rPr>
              <a:t>Project 1</a:t>
            </a:r>
            <a:r>
              <a:rPr lang="en-US" dirty="0">
                <a:solidFill>
                  <a:schemeClr val="bg1">
                    <a:alpha val="80000"/>
                  </a:schemeClr>
                </a:solidFill>
              </a:rPr>
              <a:t>, we went over our inventory parts and software and made sure we understood how they all worked. </a:t>
            </a:r>
            <a:r>
              <a:rPr lang="en-US" i="1" dirty="0">
                <a:solidFill>
                  <a:schemeClr val="bg1">
                    <a:alpha val="80000"/>
                  </a:schemeClr>
                </a:solidFill>
              </a:rPr>
              <a:t>Project 2</a:t>
            </a:r>
            <a:r>
              <a:rPr lang="en-US" dirty="0">
                <a:solidFill>
                  <a:schemeClr val="bg1">
                    <a:alpha val="80000"/>
                  </a:schemeClr>
                </a:solidFill>
              </a:rPr>
              <a:t> we used an ultrasonic sensor and used sound to provide us a data for velocity and used a formula to find out other answers. </a:t>
            </a:r>
            <a:r>
              <a:rPr lang="en-US" i="1" dirty="0">
                <a:solidFill>
                  <a:schemeClr val="bg1">
                    <a:alpha val="80000"/>
                  </a:schemeClr>
                </a:solidFill>
              </a:rPr>
              <a:t>Project 3</a:t>
            </a:r>
            <a:r>
              <a:rPr lang="en-US" dirty="0">
                <a:solidFill>
                  <a:schemeClr val="bg1">
                    <a:alpha val="80000"/>
                  </a:schemeClr>
                </a:solidFill>
              </a:rPr>
              <a:t> we calculated the gravitational acceleration of a free-falling object by the data given to us from the ultrasonic sensor and the Arduino microcontroller. </a:t>
            </a:r>
            <a:r>
              <a:rPr lang="en-US" i="1" dirty="0">
                <a:solidFill>
                  <a:schemeClr val="bg1">
                    <a:alpha val="80000"/>
                  </a:schemeClr>
                </a:solidFill>
              </a:rPr>
              <a:t>Project 4</a:t>
            </a:r>
            <a:r>
              <a:rPr lang="en-US" dirty="0">
                <a:solidFill>
                  <a:schemeClr val="bg1">
                    <a:alpha val="80000"/>
                  </a:schemeClr>
                </a:solidFill>
              </a:rPr>
              <a:t> we studying the conservation of energy in a free-falling object, and we used the data given to us by the same tools as before and used the excel spreadsheet given to us to help us graph the results. From there we used that information to find the final theoretical velocity and final measured velocity with percent difference. </a:t>
            </a:r>
            <a:r>
              <a:rPr lang="en-US" i="1" dirty="0">
                <a:solidFill>
                  <a:schemeClr val="bg1">
                    <a:alpha val="80000"/>
                  </a:schemeClr>
                </a:solidFill>
              </a:rPr>
              <a:t>Project 5</a:t>
            </a:r>
            <a:r>
              <a:rPr lang="en-US" dirty="0">
                <a:solidFill>
                  <a:schemeClr val="bg1">
                    <a:alpha val="80000"/>
                  </a:schemeClr>
                </a:solidFill>
              </a:rPr>
              <a:t> we underwent understanding the relationship between linear and rotational motion by using a rotary encoder, and data was provided by using a ball rolling on a surface and was recorded. From there we used the data and calculated the results to find the encoder distance and percent difference between all five trials. </a:t>
            </a:r>
            <a:r>
              <a:rPr lang="en-US" i="1" dirty="0">
                <a:solidFill>
                  <a:schemeClr val="bg1">
                    <a:alpha val="80000"/>
                  </a:schemeClr>
                </a:solidFill>
              </a:rPr>
              <a:t>Project 6</a:t>
            </a:r>
            <a:r>
              <a:rPr lang="en-US" dirty="0">
                <a:solidFill>
                  <a:schemeClr val="bg1">
                    <a:alpha val="80000"/>
                  </a:schemeClr>
                </a:solidFill>
              </a:rPr>
              <a:t> we were given a data and had to plug this data in to observe and understand the Hall Effect. </a:t>
            </a:r>
          </a:p>
        </p:txBody>
      </p:sp>
    </p:spTree>
    <p:extLst>
      <p:ext uri="{BB962C8B-B14F-4D97-AF65-F5344CB8AC3E}">
        <p14:creationId xmlns:p14="http://schemas.microsoft.com/office/powerpoint/2010/main" val="96219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8F923FF-DD0C-4FD3-A1B4-68DFA511C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2CE3B62-1AC2-C793-C37A-130E70271EF2}"/>
              </a:ext>
            </a:extLst>
          </p:cNvPr>
          <p:cNvSpPr txBox="1"/>
          <p:nvPr/>
        </p:nvSpPr>
        <p:spPr>
          <a:xfrm>
            <a:off x="359172" y="1144769"/>
            <a:ext cx="3724217" cy="289643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a:latin typeface="+mj-lt"/>
                <a:ea typeface="+mj-ea"/>
                <a:cs typeface="+mj-cs"/>
              </a:rPr>
              <a:t>Project 1</a:t>
            </a:r>
          </a:p>
        </p:txBody>
      </p:sp>
      <p:sp>
        <p:nvSpPr>
          <p:cNvPr id="27" name="Rectangle 26">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24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447FB0B7-7D4D-285B-4A65-8088645BE388}"/>
              </a:ext>
            </a:extLst>
          </p:cNvPr>
          <p:cNvPicPr>
            <a:picLocks noChangeAspect="1"/>
          </p:cNvPicPr>
          <p:nvPr/>
        </p:nvPicPr>
        <p:blipFill>
          <a:blip r:embed="rId2"/>
          <a:stretch>
            <a:fillRect/>
          </a:stretch>
        </p:blipFill>
        <p:spPr>
          <a:xfrm>
            <a:off x="1970202" y="209333"/>
            <a:ext cx="4780109" cy="2533457"/>
          </a:xfrm>
          <a:prstGeom prst="rect">
            <a:avLst/>
          </a:prstGeom>
        </p:spPr>
      </p:pic>
      <p:pic>
        <p:nvPicPr>
          <p:cNvPr id="9" name="Picture 8">
            <a:extLst>
              <a:ext uri="{FF2B5EF4-FFF2-40B4-BE49-F238E27FC236}">
                <a16:creationId xmlns:a16="http://schemas.microsoft.com/office/drawing/2014/main" id="{F3666CAD-2300-1778-9BFF-D61948C778D7}"/>
              </a:ext>
            </a:extLst>
          </p:cNvPr>
          <p:cNvPicPr>
            <a:picLocks noChangeAspect="1"/>
          </p:cNvPicPr>
          <p:nvPr/>
        </p:nvPicPr>
        <p:blipFill>
          <a:blip r:embed="rId3"/>
          <a:stretch>
            <a:fillRect/>
          </a:stretch>
        </p:blipFill>
        <p:spPr>
          <a:xfrm>
            <a:off x="7004115" y="300793"/>
            <a:ext cx="4983669" cy="2441998"/>
          </a:xfrm>
          <a:prstGeom prst="rect">
            <a:avLst/>
          </a:prstGeom>
        </p:spPr>
      </p:pic>
      <p:sp>
        <p:nvSpPr>
          <p:cNvPr id="25" name="Rectangle 24">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71" y="4177748"/>
            <a:ext cx="370685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26DC5B20-4337-E4FF-F7AC-70577C11B837}"/>
              </a:ext>
            </a:extLst>
          </p:cNvPr>
          <p:cNvPicPr>
            <a:picLocks noChangeAspect="1"/>
          </p:cNvPicPr>
          <p:nvPr/>
        </p:nvPicPr>
        <p:blipFill>
          <a:blip r:embed="rId4"/>
          <a:stretch>
            <a:fillRect/>
          </a:stretch>
        </p:blipFill>
        <p:spPr>
          <a:xfrm>
            <a:off x="641023" y="4487579"/>
            <a:ext cx="4780109" cy="1744738"/>
          </a:xfrm>
          <a:prstGeom prst="rect">
            <a:avLst/>
          </a:prstGeom>
        </p:spPr>
      </p:pic>
      <p:pic>
        <p:nvPicPr>
          <p:cNvPr id="11" name="Picture 10">
            <a:extLst>
              <a:ext uri="{FF2B5EF4-FFF2-40B4-BE49-F238E27FC236}">
                <a16:creationId xmlns:a16="http://schemas.microsoft.com/office/drawing/2014/main" id="{6B82B8AF-9724-3845-5567-2A54475DADFB}"/>
              </a:ext>
            </a:extLst>
          </p:cNvPr>
          <p:cNvPicPr>
            <a:picLocks noChangeAspect="1"/>
          </p:cNvPicPr>
          <p:nvPr/>
        </p:nvPicPr>
        <p:blipFill>
          <a:blip r:embed="rId5"/>
          <a:stretch>
            <a:fillRect/>
          </a:stretch>
        </p:blipFill>
        <p:spPr>
          <a:xfrm>
            <a:off x="6770870" y="4196036"/>
            <a:ext cx="4691438" cy="1853117"/>
          </a:xfrm>
          <a:prstGeom prst="rect">
            <a:avLst/>
          </a:prstGeom>
        </p:spPr>
      </p:pic>
    </p:spTree>
    <p:extLst>
      <p:ext uri="{BB962C8B-B14F-4D97-AF65-F5344CB8AC3E}">
        <p14:creationId xmlns:p14="http://schemas.microsoft.com/office/powerpoint/2010/main" val="325839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0F7360-7D6B-984A-B19A-39EE12A5A4E9}"/>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55C40B9-601D-57BB-BE47-D6C559754C2A}"/>
              </a:ext>
            </a:extLst>
          </p:cNvPr>
          <p:cNvSpPr txBox="1"/>
          <p:nvPr/>
        </p:nvSpPr>
        <p:spPr>
          <a:xfrm>
            <a:off x="662180" y="2862471"/>
            <a:ext cx="3041803" cy="290780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a:solidFill>
                  <a:srgbClr val="FFFFFF"/>
                </a:solidFill>
                <a:latin typeface="+mj-lt"/>
                <a:ea typeface="+mj-ea"/>
                <a:cs typeface="+mj-cs"/>
              </a:rPr>
              <a:t>Project 2</a:t>
            </a:r>
          </a:p>
        </p:txBody>
      </p:sp>
      <p:pic>
        <p:nvPicPr>
          <p:cNvPr id="5" name="Picture 4">
            <a:extLst>
              <a:ext uri="{FF2B5EF4-FFF2-40B4-BE49-F238E27FC236}">
                <a16:creationId xmlns:a16="http://schemas.microsoft.com/office/drawing/2014/main" id="{EE539EA1-DD7E-C3F3-3B2F-C6F2C2BCEB84}"/>
              </a:ext>
            </a:extLst>
          </p:cNvPr>
          <p:cNvPicPr>
            <a:picLocks noChangeAspect="1"/>
          </p:cNvPicPr>
          <p:nvPr/>
        </p:nvPicPr>
        <p:blipFill>
          <a:blip r:embed="rId2"/>
          <a:stretch>
            <a:fillRect/>
          </a:stretch>
        </p:blipFill>
        <p:spPr>
          <a:xfrm>
            <a:off x="4601040" y="675497"/>
            <a:ext cx="3387578" cy="2498338"/>
          </a:xfrm>
          <a:prstGeom prst="rect">
            <a:avLst/>
          </a:prstGeom>
        </p:spPr>
      </p:pic>
      <p:pic>
        <p:nvPicPr>
          <p:cNvPr id="3" name="Picture 2">
            <a:extLst>
              <a:ext uri="{FF2B5EF4-FFF2-40B4-BE49-F238E27FC236}">
                <a16:creationId xmlns:a16="http://schemas.microsoft.com/office/drawing/2014/main" id="{5FAAB301-B5EB-939F-B774-7EC5FF989404}"/>
              </a:ext>
            </a:extLst>
          </p:cNvPr>
          <p:cNvPicPr>
            <a:picLocks noChangeAspect="1"/>
          </p:cNvPicPr>
          <p:nvPr/>
        </p:nvPicPr>
        <p:blipFill>
          <a:blip r:embed="rId3"/>
          <a:stretch>
            <a:fillRect/>
          </a:stretch>
        </p:blipFill>
        <p:spPr>
          <a:xfrm>
            <a:off x="8293930" y="1284542"/>
            <a:ext cx="3419533" cy="1889292"/>
          </a:xfrm>
          <a:prstGeom prst="rect">
            <a:avLst/>
          </a:prstGeom>
        </p:spPr>
      </p:pic>
      <p:pic>
        <p:nvPicPr>
          <p:cNvPr id="7" name="Picture 6">
            <a:extLst>
              <a:ext uri="{FF2B5EF4-FFF2-40B4-BE49-F238E27FC236}">
                <a16:creationId xmlns:a16="http://schemas.microsoft.com/office/drawing/2014/main" id="{7A2EF76D-FCFD-CDA6-84A4-AA8943016705}"/>
              </a:ext>
            </a:extLst>
          </p:cNvPr>
          <p:cNvPicPr>
            <a:picLocks noChangeAspect="1"/>
          </p:cNvPicPr>
          <p:nvPr/>
        </p:nvPicPr>
        <p:blipFill>
          <a:blip r:embed="rId4"/>
          <a:stretch>
            <a:fillRect/>
          </a:stretch>
        </p:blipFill>
        <p:spPr>
          <a:xfrm>
            <a:off x="5446016" y="3429000"/>
            <a:ext cx="5422470" cy="2887465"/>
          </a:xfrm>
          <a:prstGeom prst="rect">
            <a:avLst/>
          </a:prstGeom>
        </p:spPr>
      </p:pic>
    </p:spTree>
    <p:extLst>
      <p:ext uri="{BB962C8B-B14F-4D97-AF65-F5344CB8AC3E}">
        <p14:creationId xmlns:p14="http://schemas.microsoft.com/office/powerpoint/2010/main" val="315450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DB78E5-7D27-6728-0206-31DF85513AB8}"/>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3668644-ADD9-B3AA-A779-883597055C06}"/>
              </a:ext>
            </a:extLst>
          </p:cNvPr>
          <p:cNvSpPr txBox="1"/>
          <p:nvPr/>
        </p:nvSpPr>
        <p:spPr>
          <a:xfrm>
            <a:off x="774574" y="3520000"/>
            <a:ext cx="5046196" cy="17958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chemeClr val="tx1"/>
                </a:solidFill>
                <a:latin typeface="+mj-lt"/>
                <a:ea typeface="+mj-ea"/>
                <a:cs typeface="+mj-cs"/>
              </a:rPr>
              <a:t>Project 3</a:t>
            </a:r>
          </a:p>
        </p:txBody>
      </p:sp>
      <p:pic>
        <p:nvPicPr>
          <p:cNvPr id="7" name="Picture 6">
            <a:extLst>
              <a:ext uri="{FF2B5EF4-FFF2-40B4-BE49-F238E27FC236}">
                <a16:creationId xmlns:a16="http://schemas.microsoft.com/office/drawing/2014/main" id="{35EA9803-5CA6-4771-53A0-34052AED448F}"/>
              </a:ext>
            </a:extLst>
          </p:cNvPr>
          <p:cNvPicPr>
            <a:picLocks noChangeAspect="1"/>
          </p:cNvPicPr>
          <p:nvPr/>
        </p:nvPicPr>
        <p:blipFill>
          <a:blip r:embed="rId2"/>
          <a:stretch>
            <a:fillRect/>
          </a:stretch>
        </p:blipFill>
        <p:spPr>
          <a:xfrm>
            <a:off x="634817" y="1220736"/>
            <a:ext cx="2927250" cy="1719758"/>
          </a:xfrm>
          <a:prstGeom prst="rect">
            <a:avLst/>
          </a:prstGeom>
        </p:spPr>
      </p:pic>
      <p:sp>
        <p:nvSpPr>
          <p:cNvPr id="21" name="Freeform: Shape 20">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US"/>
          </a:p>
        </p:txBody>
      </p:sp>
      <p:pic>
        <p:nvPicPr>
          <p:cNvPr id="14" name="Picture 13">
            <a:extLst>
              <a:ext uri="{FF2B5EF4-FFF2-40B4-BE49-F238E27FC236}">
                <a16:creationId xmlns:a16="http://schemas.microsoft.com/office/drawing/2014/main" id="{5C87A4FE-7C63-E9F2-325C-B32B527E6889}"/>
              </a:ext>
            </a:extLst>
          </p:cNvPr>
          <p:cNvPicPr>
            <a:picLocks noChangeAspect="1"/>
          </p:cNvPicPr>
          <p:nvPr/>
        </p:nvPicPr>
        <p:blipFill>
          <a:blip r:embed="rId3"/>
          <a:stretch>
            <a:fillRect/>
          </a:stretch>
        </p:blipFill>
        <p:spPr>
          <a:xfrm>
            <a:off x="4354603" y="812229"/>
            <a:ext cx="3868173" cy="2001779"/>
          </a:xfrm>
          <a:prstGeom prst="rect">
            <a:avLst/>
          </a:prstGeom>
        </p:spPr>
      </p:pic>
      <p:pic>
        <p:nvPicPr>
          <p:cNvPr id="5" name="Picture 4">
            <a:extLst>
              <a:ext uri="{FF2B5EF4-FFF2-40B4-BE49-F238E27FC236}">
                <a16:creationId xmlns:a16="http://schemas.microsoft.com/office/drawing/2014/main" id="{CA4C1C1B-A93A-C819-F13B-AC7DDCC39B05}"/>
              </a:ext>
            </a:extLst>
          </p:cNvPr>
          <p:cNvPicPr>
            <a:picLocks noChangeAspect="1"/>
          </p:cNvPicPr>
          <p:nvPr/>
        </p:nvPicPr>
        <p:blipFill>
          <a:blip r:embed="rId4"/>
          <a:stretch>
            <a:fillRect/>
          </a:stretch>
        </p:blipFill>
        <p:spPr>
          <a:xfrm>
            <a:off x="8479971" y="1187511"/>
            <a:ext cx="2837871" cy="1277041"/>
          </a:xfrm>
          <a:prstGeom prst="rect">
            <a:avLst/>
          </a:prstGeom>
        </p:spPr>
      </p:pic>
      <p:sp>
        <p:nvSpPr>
          <p:cNvPr id="23" name="Freeform: Shape 22">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US"/>
          </a:p>
        </p:txBody>
      </p:sp>
      <p:cxnSp>
        <p:nvCxnSpPr>
          <p:cNvPr id="25" name="Straight Connector 24">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9D7F00A-D0B2-48AC-CAFF-C6EA13BE59D5}"/>
              </a:ext>
            </a:extLst>
          </p:cNvPr>
          <p:cNvPicPr>
            <a:picLocks noChangeAspect="1"/>
          </p:cNvPicPr>
          <p:nvPr/>
        </p:nvPicPr>
        <p:blipFill>
          <a:blip r:embed="rId5"/>
          <a:stretch>
            <a:fillRect/>
          </a:stretch>
        </p:blipFill>
        <p:spPr>
          <a:xfrm>
            <a:off x="6243851" y="3895217"/>
            <a:ext cx="1978925" cy="1484193"/>
          </a:xfrm>
          <a:prstGeom prst="rect">
            <a:avLst/>
          </a:prstGeom>
        </p:spPr>
      </p:pic>
      <p:pic>
        <p:nvPicPr>
          <p:cNvPr id="3" name="Picture 2">
            <a:extLst>
              <a:ext uri="{FF2B5EF4-FFF2-40B4-BE49-F238E27FC236}">
                <a16:creationId xmlns:a16="http://schemas.microsoft.com/office/drawing/2014/main" id="{F637B852-03A8-CDBB-00D0-0A7000C12E96}"/>
              </a:ext>
            </a:extLst>
          </p:cNvPr>
          <p:cNvPicPr>
            <a:picLocks noChangeAspect="1"/>
          </p:cNvPicPr>
          <p:nvPr/>
        </p:nvPicPr>
        <p:blipFill>
          <a:blip r:embed="rId6"/>
          <a:stretch>
            <a:fillRect/>
          </a:stretch>
        </p:blipFill>
        <p:spPr>
          <a:xfrm>
            <a:off x="9015312" y="3369952"/>
            <a:ext cx="2760248" cy="2028782"/>
          </a:xfrm>
          <a:prstGeom prst="rect">
            <a:avLst/>
          </a:prstGeom>
        </p:spPr>
      </p:pic>
      <p:sp>
        <p:nvSpPr>
          <p:cNvPr id="27"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US"/>
          </a:p>
        </p:txBody>
      </p:sp>
    </p:spTree>
    <p:extLst>
      <p:ext uri="{BB962C8B-B14F-4D97-AF65-F5344CB8AC3E}">
        <p14:creationId xmlns:p14="http://schemas.microsoft.com/office/powerpoint/2010/main" val="358811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FEECC8-53F4-9CDB-243A-F166CFF40CE5}"/>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AA0A9C8-0256-1770-8FA2-E78767077782}"/>
              </a:ext>
            </a:extLst>
          </p:cNvPr>
          <p:cNvSpPr txBox="1"/>
          <p:nvPr/>
        </p:nvSpPr>
        <p:spPr>
          <a:xfrm>
            <a:off x="833120" y="557189"/>
            <a:ext cx="3357159" cy="278594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200" kern="1200">
                <a:solidFill>
                  <a:schemeClr val="tx1"/>
                </a:solidFill>
                <a:latin typeface="+mj-lt"/>
                <a:ea typeface="+mj-ea"/>
                <a:cs typeface="+mj-cs"/>
              </a:rPr>
              <a:t>Project 4</a:t>
            </a:r>
          </a:p>
        </p:txBody>
      </p:sp>
      <p:pic>
        <p:nvPicPr>
          <p:cNvPr id="3" name="Picture 2">
            <a:extLst>
              <a:ext uri="{FF2B5EF4-FFF2-40B4-BE49-F238E27FC236}">
                <a16:creationId xmlns:a16="http://schemas.microsoft.com/office/drawing/2014/main" id="{6CFC4D98-36AD-D5A6-62CE-4D02D40939D6}"/>
              </a:ext>
            </a:extLst>
          </p:cNvPr>
          <p:cNvPicPr>
            <a:picLocks noChangeAspect="1"/>
          </p:cNvPicPr>
          <p:nvPr/>
        </p:nvPicPr>
        <p:blipFill rotWithShape="1">
          <a:blip r:embed="rId2"/>
          <a:srcRect l="4959" r="2305"/>
          <a:stretch/>
        </p:blipFill>
        <p:spPr>
          <a:xfrm>
            <a:off x="3742293" y="0"/>
            <a:ext cx="3955773" cy="2228757"/>
          </a:xfrm>
          <a:prstGeom prst="rect">
            <a:avLst/>
          </a:prstGeom>
        </p:spPr>
      </p:pic>
      <p:pic>
        <p:nvPicPr>
          <p:cNvPr id="10" name="Picture 9">
            <a:extLst>
              <a:ext uri="{FF2B5EF4-FFF2-40B4-BE49-F238E27FC236}">
                <a16:creationId xmlns:a16="http://schemas.microsoft.com/office/drawing/2014/main" id="{1A1B295D-8857-9B76-7B63-C5F8A187A5CB}"/>
              </a:ext>
            </a:extLst>
          </p:cNvPr>
          <p:cNvPicPr>
            <a:picLocks noChangeAspect="1"/>
          </p:cNvPicPr>
          <p:nvPr/>
        </p:nvPicPr>
        <p:blipFill rotWithShape="1">
          <a:blip r:embed="rId3"/>
          <a:srcRect l="4298" t="-3" r="1920" b="3"/>
          <a:stretch/>
        </p:blipFill>
        <p:spPr>
          <a:xfrm>
            <a:off x="3742293" y="2325522"/>
            <a:ext cx="3657098" cy="2057043"/>
          </a:xfrm>
          <a:prstGeom prst="rect">
            <a:avLst/>
          </a:prstGeom>
        </p:spPr>
      </p:pic>
      <p:pic>
        <p:nvPicPr>
          <p:cNvPr id="7" name="Picture 6">
            <a:extLst>
              <a:ext uri="{FF2B5EF4-FFF2-40B4-BE49-F238E27FC236}">
                <a16:creationId xmlns:a16="http://schemas.microsoft.com/office/drawing/2014/main" id="{2AE8C2AC-03FE-1B9E-B568-98D2879361B3}"/>
              </a:ext>
            </a:extLst>
          </p:cNvPr>
          <p:cNvPicPr>
            <a:picLocks noChangeAspect="1"/>
          </p:cNvPicPr>
          <p:nvPr/>
        </p:nvPicPr>
        <p:blipFill>
          <a:blip r:embed="rId4"/>
          <a:srcRect r="12215" b="1"/>
          <a:stretch/>
        </p:blipFill>
        <p:spPr>
          <a:xfrm>
            <a:off x="7570565" y="10"/>
            <a:ext cx="4614002" cy="3337539"/>
          </a:xfrm>
          <a:prstGeom prst="rect">
            <a:avLst/>
          </a:prstGeom>
        </p:spPr>
      </p:pic>
      <p:pic>
        <p:nvPicPr>
          <p:cNvPr id="5" name="Picture 4">
            <a:extLst>
              <a:ext uri="{FF2B5EF4-FFF2-40B4-BE49-F238E27FC236}">
                <a16:creationId xmlns:a16="http://schemas.microsoft.com/office/drawing/2014/main" id="{EA6D4C13-3356-3F31-EA3C-1C3D09C6F24D}"/>
              </a:ext>
            </a:extLst>
          </p:cNvPr>
          <p:cNvPicPr>
            <a:picLocks noChangeAspect="1"/>
          </p:cNvPicPr>
          <p:nvPr/>
        </p:nvPicPr>
        <p:blipFill>
          <a:blip r:embed="rId5"/>
          <a:srcRect l="34336" r="10225"/>
          <a:stretch/>
        </p:blipFill>
        <p:spPr>
          <a:xfrm>
            <a:off x="2909668" y="4399062"/>
            <a:ext cx="2745764" cy="2228764"/>
          </a:xfrm>
          <a:prstGeom prst="rect">
            <a:avLst/>
          </a:prstGeom>
        </p:spPr>
      </p:pic>
      <p:pic>
        <p:nvPicPr>
          <p:cNvPr id="14" name="Picture 13">
            <a:extLst>
              <a:ext uri="{FF2B5EF4-FFF2-40B4-BE49-F238E27FC236}">
                <a16:creationId xmlns:a16="http://schemas.microsoft.com/office/drawing/2014/main" id="{DB869D5F-4574-4BDD-CCAC-BD380F6E24C3}"/>
              </a:ext>
            </a:extLst>
          </p:cNvPr>
          <p:cNvPicPr>
            <a:picLocks noChangeAspect="1"/>
          </p:cNvPicPr>
          <p:nvPr/>
        </p:nvPicPr>
        <p:blipFill rotWithShape="1">
          <a:blip r:embed="rId6"/>
          <a:srcRect l="7139" r="8680"/>
          <a:stretch/>
        </p:blipFill>
        <p:spPr>
          <a:xfrm>
            <a:off x="6600406" y="4022528"/>
            <a:ext cx="5363851" cy="2835462"/>
          </a:xfrm>
          <a:prstGeom prst="rect">
            <a:avLst/>
          </a:prstGeom>
        </p:spPr>
      </p:pic>
    </p:spTree>
    <p:extLst>
      <p:ext uri="{BB962C8B-B14F-4D97-AF65-F5344CB8AC3E}">
        <p14:creationId xmlns:p14="http://schemas.microsoft.com/office/powerpoint/2010/main" val="47651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6F5138-E6AC-08D8-297A-A78F7E67B9D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AEC173B-174F-C7AE-6A41-BA0A8531AEEA}"/>
              </a:ext>
            </a:extLst>
          </p:cNvPr>
          <p:cNvSpPr txBox="1"/>
          <p:nvPr/>
        </p:nvSpPr>
        <p:spPr>
          <a:xfrm>
            <a:off x="662180" y="2862471"/>
            <a:ext cx="3041803" cy="290780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a:solidFill>
                  <a:srgbClr val="FFFFFF"/>
                </a:solidFill>
                <a:latin typeface="+mj-lt"/>
                <a:ea typeface="+mj-ea"/>
                <a:cs typeface="+mj-cs"/>
              </a:rPr>
              <a:t>Project 5</a:t>
            </a:r>
          </a:p>
        </p:txBody>
      </p:sp>
      <p:pic>
        <p:nvPicPr>
          <p:cNvPr id="5" name="Picture 4">
            <a:extLst>
              <a:ext uri="{FF2B5EF4-FFF2-40B4-BE49-F238E27FC236}">
                <a16:creationId xmlns:a16="http://schemas.microsoft.com/office/drawing/2014/main" id="{49850CB4-D3F2-A685-1439-43968FBEEC90}"/>
              </a:ext>
            </a:extLst>
          </p:cNvPr>
          <p:cNvPicPr>
            <a:picLocks noChangeAspect="1"/>
          </p:cNvPicPr>
          <p:nvPr/>
        </p:nvPicPr>
        <p:blipFill>
          <a:blip r:embed="rId2"/>
          <a:stretch>
            <a:fillRect/>
          </a:stretch>
        </p:blipFill>
        <p:spPr>
          <a:xfrm>
            <a:off x="4601040" y="1353013"/>
            <a:ext cx="3387578" cy="1820823"/>
          </a:xfrm>
          <a:prstGeom prst="rect">
            <a:avLst/>
          </a:prstGeom>
        </p:spPr>
      </p:pic>
      <p:pic>
        <p:nvPicPr>
          <p:cNvPr id="7" name="Picture 6">
            <a:extLst>
              <a:ext uri="{FF2B5EF4-FFF2-40B4-BE49-F238E27FC236}">
                <a16:creationId xmlns:a16="http://schemas.microsoft.com/office/drawing/2014/main" id="{57804D83-D8D5-E821-3F4D-7E54A1774573}"/>
              </a:ext>
            </a:extLst>
          </p:cNvPr>
          <p:cNvPicPr>
            <a:picLocks noChangeAspect="1"/>
          </p:cNvPicPr>
          <p:nvPr/>
        </p:nvPicPr>
        <p:blipFill>
          <a:blip r:embed="rId3"/>
          <a:stretch>
            <a:fillRect/>
          </a:stretch>
        </p:blipFill>
        <p:spPr>
          <a:xfrm>
            <a:off x="8293930" y="1378580"/>
            <a:ext cx="3419533" cy="1795254"/>
          </a:xfrm>
          <a:prstGeom prst="rect">
            <a:avLst/>
          </a:prstGeom>
        </p:spPr>
      </p:pic>
      <p:pic>
        <p:nvPicPr>
          <p:cNvPr id="3" name="Picture 2">
            <a:extLst>
              <a:ext uri="{FF2B5EF4-FFF2-40B4-BE49-F238E27FC236}">
                <a16:creationId xmlns:a16="http://schemas.microsoft.com/office/drawing/2014/main" id="{11CCF2DE-7F97-3251-DEB0-7439FB9F8D17}"/>
              </a:ext>
            </a:extLst>
          </p:cNvPr>
          <p:cNvPicPr>
            <a:picLocks noChangeAspect="1"/>
          </p:cNvPicPr>
          <p:nvPr/>
        </p:nvPicPr>
        <p:blipFill>
          <a:blip r:embed="rId4"/>
          <a:stretch>
            <a:fillRect/>
          </a:stretch>
        </p:blipFill>
        <p:spPr>
          <a:xfrm>
            <a:off x="5269786" y="3429000"/>
            <a:ext cx="5774930" cy="2887465"/>
          </a:xfrm>
          <a:prstGeom prst="rect">
            <a:avLst/>
          </a:prstGeom>
        </p:spPr>
      </p:pic>
    </p:spTree>
    <p:extLst>
      <p:ext uri="{BB962C8B-B14F-4D97-AF65-F5344CB8AC3E}">
        <p14:creationId xmlns:p14="http://schemas.microsoft.com/office/powerpoint/2010/main" val="409019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86686B-94A9-6050-48B1-9EFCF374C7BC}"/>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2CCF3AF-C16B-E307-144E-699A4D19F86F}"/>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a:solidFill>
                  <a:srgbClr val="FFFFFF"/>
                </a:solidFill>
                <a:latin typeface="+mj-lt"/>
                <a:ea typeface="+mj-ea"/>
                <a:cs typeface="+mj-cs"/>
              </a:rPr>
              <a:t>Project 6</a:t>
            </a:r>
          </a:p>
        </p:txBody>
      </p:sp>
      <p:pic>
        <p:nvPicPr>
          <p:cNvPr id="4" name="Picture 3">
            <a:extLst>
              <a:ext uri="{FF2B5EF4-FFF2-40B4-BE49-F238E27FC236}">
                <a16:creationId xmlns:a16="http://schemas.microsoft.com/office/drawing/2014/main" id="{76433E75-23D1-E3D3-13A2-1BCCD7271D26}"/>
              </a:ext>
            </a:extLst>
          </p:cNvPr>
          <p:cNvPicPr>
            <a:picLocks noChangeAspect="1"/>
          </p:cNvPicPr>
          <p:nvPr/>
        </p:nvPicPr>
        <p:blipFill>
          <a:blip r:embed="rId2"/>
          <a:stretch>
            <a:fillRect/>
          </a:stretch>
        </p:blipFill>
        <p:spPr>
          <a:xfrm>
            <a:off x="715748" y="3044992"/>
            <a:ext cx="5131088" cy="2270505"/>
          </a:xfrm>
          <a:prstGeom prst="rect">
            <a:avLst/>
          </a:prstGeom>
        </p:spPr>
      </p:pic>
      <p:pic>
        <p:nvPicPr>
          <p:cNvPr id="8" name="Picture 7">
            <a:extLst>
              <a:ext uri="{FF2B5EF4-FFF2-40B4-BE49-F238E27FC236}">
                <a16:creationId xmlns:a16="http://schemas.microsoft.com/office/drawing/2014/main" id="{9E43C1C0-5EC3-C9C1-F0E1-AEB8C1E47C91}"/>
              </a:ext>
            </a:extLst>
          </p:cNvPr>
          <p:cNvPicPr>
            <a:picLocks noChangeAspect="1"/>
          </p:cNvPicPr>
          <p:nvPr/>
        </p:nvPicPr>
        <p:blipFill>
          <a:blip r:embed="rId3"/>
          <a:stretch>
            <a:fillRect/>
          </a:stretch>
        </p:blipFill>
        <p:spPr>
          <a:xfrm>
            <a:off x="6345165" y="2882648"/>
            <a:ext cx="5131087" cy="2668165"/>
          </a:xfrm>
          <a:prstGeom prst="rect">
            <a:avLst/>
          </a:prstGeom>
        </p:spPr>
      </p:pic>
    </p:spTree>
    <p:extLst>
      <p:ext uri="{BB962C8B-B14F-4D97-AF65-F5344CB8AC3E}">
        <p14:creationId xmlns:p14="http://schemas.microsoft.com/office/powerpoint/2010/main" val="5613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63A24-D55B-DA48-5330-59BCEA89954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Challenges	</a:t>
            </a:r>
          </a:p>
        </p:txBody>
      </p:sp>
      <p:sp>
        <p:nvSpPr>
          <p:cNvPr id="3" name="Content Placeholder 2">
            <a:extLst>
              <a:ext uri="{FF2B5EF4-FFF2-40B4-BE49-F238E27FC236}">
                <a16:creationId xmlns:a16="http://schemas.microsoft.com/office/drawing/2014/main" id="{44CE0112-9431-4320-AAFD-B19229B5F891}"/>
              </a:ext>
            </a:extLst>
          </p:cNvPr>
          <p:cNvSpPr>
            <a:spLocks noGrp="1"/>
          </p:cNvSpPr>
          <p:nvPr>
            <p:ph idx="1"/>
          </p:nvPr>
        </p:nvSpPr>
        <p:spPr>
          <a:xfrm>
            <a:off x="4810259" y="649480"/>
            <a:ext cx="6555347" cy="5546047"/>
          </a:xfrm>
        </p:spPr>
        <p:txBody>
          <a:bodyPr anchor="ctr">
            <a:normAutofit/>
          </a:bodyPr>
          <a:lstStyle/>
          <a:p>
            <a:r>
              <a:rPr lang="en-US" sz="2000"/>
              <a:t>Some of the challenges I faced was more of overlooking some details, I sometimes struggle with looking at big picture especially when doing calculations as I solely focus on that. I did my best though and was helped by my professor to help understand where I went wrong.</a:t>
            </a:r>
          </a:p>
          <a:p>
            <a:r>
              <a:rPr lang="en-US" sz="2000"/>
              <a:t>Some parts of the project that created the most difficulty were doing the calculations as I am not super great with math, but if I have the methods to understand the formulas (which was provided) I am good to go.</a:t>
            </a:r>
          </a:p>
        </p:txBody>
      </p:sp>
    </p:spTree>
    <p:extLst>
      <p:ext uri="{BB962C8B-B14F-4D97-AF65-F5344CB8AC3E}">
        <p14:creationId xmlns:p14="http://schemas.microsoft.com/office/powerpoint/2010/main" val="68783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421</Words>
  <Application>Microsoft Office PowerPoint</Application>
  <PresentationFormat>Widescreen</PresentationFormat>
  <Paragraphs>16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Google Sans</vt:lpstr>
      <vt:lpstr>Office Theme</vt:lpstr>
      <vt:lpstr>PHYS204 Final Project</vt:lpstr>
      <vt:lpstr>Introduction</vt:lpstr>
      <vt:lpstr>PowerPoint Presentation</vt:lpstr>
      <vt:lpstr>PowerPoint Presentation</vt:lpstr>
      <vt:lpstr>PowerPoint Presentation</vt:lpstr>
      <vt:lpstr>PowerPoint Presentation</vt:lpstr>
      <vt:lpstr>PowerPoint Presentation</vt:lpstr>
      <vt:lpstr>PowerPoint Presentation</vt:lpstr>
      <vt:lpstr>Challenges </vt:lpstr>
      <vt:lpstr>Career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dc:title>
  <dc:creator>Marmorstein, Aaron</dc:creator>
  <cp:lastModifiedBy>Kaleb Bakken</cp:lastModifiedBy>
  <cp:revision>10</cp:revision>
  <dcterms:created xsi:type="dcterms:W3CDTF">2022-05-26T18:48:27Z</dcterms:created>
  <dcterms:modified xsi:type="dcterms:W3CDTF">2024-10-26T16:05:21Z</dcterms:modified>
</cp:coreProperties>
</file>