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3" r:id="rId8"/>
    <p:sldId id="262" r:id="rId9"/>
    <p:sldId id="264" r:id="rId10"/>
    <p:sldId id="266" r:id="rId11"/>
    <p:sldId id="265"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8/26/2023</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8/26/2023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8/26/2023</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890E7-61AB-5A86-306C-353C5491C5CE}"/>
              </a:ext>
            </a:extLst>
          </p:cNvPr>
          <p:cNvSpPr>
            <a:spLocks noGrp="1"/>
          </p:cNvSpPr>
          <p:nvPr>
            <p:ph type="ctrTitle"/>
          </p:nvPr>
        </p:nvSpPr>
        <p:spPr>
          <a:xfrm>
            <a:off x="175491" y="1964267"/>
            <a:ext cx="10984634" cy="2421464"/>
          </a:xfrm>
        </p:spPr>
        <p:txBody>
          <a:bodyPr>
            <a:normAutofit fontScale="90000"/>
          </a:bodyPr>
          <a:lstStyle/>
          <a:p>
            <a:r>
              <a:rPr lang="en-US" sz="9600" dirty="0">
                <a:latin typeface="Aldhabi" panose="020F0502020204030204" pitchFamily="2" charset="-78"/>
                <a:cs typeface="Aldhabi" panose="020F0502020204030204" pitchFamily="2" charset="-78"/>
              </a:rPr>
              <a:t>CEiS 114 Course Project Traffic Controller  </a:t>
            </a:r>
          </a:p>
        </p:txBody>
      </p:sp>
      <p:sp>
        <p:nvSpPr>
          <p:cNvPr id="3" name="Subtitle 2">
            <a:extLst>
              <a:ext uri="{FF2B5EF4-FFF2-40B4-BE49-F238E27FC236}">
                <a16:creationId xmlns:a16="http://schemas.microsoft.com/office/drawing/2014/main" id="{6A99FD1F-3A80-1EB9-BAAA-C1DC247CCB34}"/>
              </a:ext>
            </a:extLst>
          </p:cNvPr>
          <p:cNvSpPr>
            <a:spLocks noGrp="1"/>
          </p:cNvSpPr>
          <p:nvPr>
            <p:ph type="subTitle" idx="1"/>
          </p:nvPr>
        </p:nvSpPr>
        <p:spPr>
          <a:xfrm>
            <a:off x="8451273" y="5059986"/>
            <a:ext cx="1951469" cy="1405467"/>
          </a:xfrm>
        </p:spPr>
        <p:txBody>
          <a:bodyPr/>
          <a:lstStyle/>
          <a:p>
            <a:r>
              <a:rPr lang="en-US" dirty="0" err="1">
                <a:latin typeface="Bahnschrift Condensed" panose="020B0502040204020203" pitchFamily="34" charset="0"/>
              </a:rPr>
              <a:t>KaLEB</a:t>
            </a:r>
            <a:r>
              <a:rPr lang="en-US" dirty="0">
                <a:latin typeface="Bahnschrift Condensed" panose="020B0502040204020203" pitchFamily="34" charset="0"/>
              </a:rPr>
              <a:t> </a:t>
            </a:r>
            <a:r>
              <a:rPr lang="en-US" dirty="0" err="1">
                <a:latin typeface="Bahnschrift Condensed" panose="020B0502040204020203" pitchFamily="34" charset="0"/>
              </a:rPr>
              <a:t>bAKKEN</a:t>
            </a:r>
            <a:endParaRPr lang="en-US" dirty="0">
              <a:latin typeface="Bahnschrift Condensed" panose="020B0502040204020203" pitchFamily="34" charset="0"/>
            </a:endParaRPr>
          </a:p>
        </p:txBody>
      </p:sp>
    </p:spTree>
    <p:extLst>
      <p:ext uri="{BB962C8B-B14F-4D97-AF65-F5344CB8AC3E}">
        <p14:creationId xmlns:p14="http://schemas.microsoft.com/office/powerpoint/2010/main" val="2206557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03DDE-17F1-0D28-A475-53CEA3307F57}"/>
              </a:ext>
            </a:extLst>
          </p:cNvPr>
          <p:cNvSpPr>
            <a:spLocks noGrp="1"/>
          </p:cNvSpPr>
          <p:nvPr>
            <p:ph type="title"/>
          </p:nvPr>
        </p:nvSpPr>
        <p:spPr>
          <a:xfrm>
            <a:off x="85439" y="62137"/>
            <a:ext cx="4871612" cy="1035578"/>
          </a:xfrm>
        </p:spPr>
        <p:txBody>
          <a:bodyPr>
            <a:normAutofit fontScale="90000"/>
          </a:bodyPr>
          <a:lstStyle/>
          <a:p>
            <a:pPr>
              <a:lnSpc>
                <a:spcPct val="90000"/>
              </a:lnSpc>
            </a:pPr>
            <a:r>
              <a:rPr lang="en-US" sz="2000" dirty="0"/>
              <a:t>Creating a Multiple Traffic Light Controller with a Cross Walk and an Emergency Buzzer with SMART sensor p.2</a:t>
            </a:r>
          </a:p>
        </p:txBody>
      </p:sp>
      <p:sp>
        <p:nvSpPr>
          <p:cNvPr id="3" name="Content Placeholder 2">
            <a:extLst>
              <a:ext uri="{FF2B5EF4-FFF2-40B4-BE49-F238E27FC236}">
                <a16:creationId xmlns:a16="http://schemas.microsoft.com/office/drawing/2014/main" id="{A869F082-AE05-A98C-8DDB-11371C4D02E9}"/>
              </a:ext>
            </a:extLst>
          </p:cNvPr>
          <p:cNvSpPr>
            <a:spLocks noGrp="1"/>
          </p:cNvSpPr>
          <p:nvPr>
            <p:ph idx="1"/>
          </p:nvPr>
        </p:nvSpPr>
        <p:spPr>
          <a:xfrm>
            <a:off x="150872" y="1310795"/>
            <a:ext cx="4245637" cy="5396104"/>
          </a:xfrm>
        </p:spPr>
        <p:txBody>
          <a:bodyPr>
            <a:normAutofit/>
          </a:bodyPr>
          <a:lstStyle/>
          <a:p>
            <a:r>
              <a:rPr lang="en-US" dirty="0"/>
              <a:t>Here I provide the coding I used and what the serial monitor picked, and as you can see the motion detector worked and switched the lights when it  detected any kind.</a:t>
            </a:r>
          </a:p>
          <a:p>
            <a:endParaRPr lang="en-US" dirty="0"/>
          </a:p>
        </p:txBody>
      </p:sp>
      <p:pic>
        <p:nvPicPr>
          <p:cNvPr id="4" name="Picture 3">
            <a:extLst>
              <a:ext uri="{FF2B5EF4-FFF2-40B4-BE49-F238E27FC236}">
                <a16:creationId xmlns:a16="http://schemas.microsoft.com/office/drawing/2014/main" id="{3E344336-467B-C003-CF1C-89D3AFF8FBA4}"/>
              </a:ext>
            </a:extLst>
          </p:cNvPr>
          <p:cNvPicPr>
            <a:picLocks noChangeAspect="1"/>
          </p:cNvPicPr>
          <p:nvPr/>
        </p:nvPicPr>
        <p:blipFill>
          <a:blip r:embed="rId3"/>
          <a:stretch>
            <a:fillRect/>
          </a:stretch>
        </p:blipFill>
        <p:spPr>
          <a:xfrm>
            <a:off x="5587999" y="169021"/>
            <a:ext cx="2318327" cy="3946089"/>
          </a:xfrm>
          <a:prstGeom prst="roundRect">
            <a:avLst>
              <a:gd name="adj" fmla="val 7306"/>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5" name="Picture 4">
            <a:extLst>
              <a:ext uri="{FF2B5EF4-FFF2-40B4-BE49-F238E27FC236}">
                <a16:creationId xmlns:a16="http://schemas.microsoft.com/office/drawing/2014/main" id="{C09DD866-77F3-2C31-E7AB-E8BE43FCC9AC}"/>
              </a:ext>
            </a:extLst>
          </p:cNvPr>
          <p:cNvPicPr>
            <a:picLocks noChangeAspect="1"/>
          </p:cNvPicPr>
          <p:nvPr/>
        </p:nvPicPr>
        <p:blipFill>
          <a:blip r:embed="rId4"/>
          <a:stretch>
            <a:fillRect/>
          </a:stretch>
        </p:blipFill>
        <p:spPr>
          <a:xfrm>
            <a:off x="7169516" y="53362"/>
            <a:ext cx="4871612" cy="4177409"/>
          </a:xfrm>
          <a:prstGeom prst="roundRect">
            <a:avLst>
              <a:gd name="adj" fmla="val 7306"/>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24240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E6D290E-EDE7-C269-49EB-296982BC0445}"/>
              </a:ext>
            </a:extLst>
          </p:cNvPr>
          <p:cNvSpPr>
            <a:spLocks noGrp="1"/>
          </p:cNvSpPr>
          <p:nvPr>
            <p:ph idx="1"/>
          </p:nvPr>
        </p:nvSpPr>
        <p:spPr/>
        <p:txBody>
          <a:bodyPr/>
          <a:lstStyle/>
          <a:p>
            <a:r>
              <a:rPr lang="en-US" dirty="0"/>
              <a:t>Overall, this course was a blast, I am a team player, but I tend to work by myself and been working on that and this course helped in a bit. I can work with others but when it comes to my pride, I want to show I can hold my own </a:t>
            </a:r>
          </a:p>
          <a:p>
            <a:r>
              <a:rPr lang="en-US" dirty="0"/>
              <a:t>Only problem I ran into was the final course project, due to not only a few wires being faulty but having an LCD display being faulty and both buttons being faulty, and I just got frustrated and frustrated for 2-3 day, and I always just took a step back to trey to calm down to find out a reason.</a:t>
            </a:r>
          </a:p>
          <a:p>
            <a:r>
              <a:rPr lang="en-US" dirty="0"/>
              <a:t>Ended up asking a classmate to see what they did and investigated the discussion portion to see if others had problems.</a:t>
            </a:r>
          </a:p>
          <a:p>
            <a:r>
              <a:rPr lang="en-US" dirty="0"/>
              <a:t>Was a fun and enjoyable course though!</a:t>
            </a:r>
          </a:p>
        </p:txBody>
      </p:sp>
      <p:sp>
        <p:nvSpPr>
          <p:cNvPr id="11" name="Title 10">
            <a:extLst>
              <a:ext uri="{FF2B5EF4-FFF2-40B4-BE49-F238E27FC236}">
                <a16:creationId xmlns:a16="http://schemas.microsoft.com/office/drawing/2014/main" id="{79C2E19B-9715-268C-B4DD-BADE69FBDAFA}"/>
              </a:ext>
            </a:extLst>
          </p:cNvPr>
          <p:cNvSpPr>
            <a:spLocks noGrp="1"/>
          </p:cNvSpPr>
          <p:nvPr>
            <p:ph type="title"/>
          </p:nvPr>
        </p:nvSpPr>
        <p:spPr/>
        <p:txBody>
          <a:bodyPr/>
          <a:lstStyle/>
          <a:p>
            <a:r>
              <a:rPr lang="en-US" dirty="0"/>
              <a:t>Conclusion </a:t>
            </a:r>
          </a:p>
        </p:txBody>
      </p:sp>
    </p:spTree>
    <p:extLst>
      <p:ext uri="{BB962C8B-B14F-4D97-AF65-F5344CB8AC3E}">
        <p14:creationId xmlns:p14="http://schemas.microsoft.com/office/powerpoint/2010/main" val="4136804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3E6085-A150-7058-0B50-3D090E856272}"/>
              </a:ext>
            </a:extLst>
          </p:cNvPr>
          <p:cNvSpPr>
            <a:spLocks noGrp="1"/>
          </p:cNvSpPr>
          <p:nvPr>
            <p:ph type="title"/>
          </p:nvPr>
        </p:nvSpPr>
        <p:spPr>
          <a:xfrm>
            <a:off x="4955458" y="639097"/>
            <a:ext cx="6593075" cy="1612490"/>
          </a:xfrm>
        </p:spPr>
        <p:txBody>
          <a:bodyPr>
            <a:normAutofit/>
          </a:bodyPr>
          <a:lstStyle/>
          <a:p>
            <a:r>
              <a:rPr lang="en-US" dirty="0">
                <a:latin typeface="Aldhabi" panose="01000000000000000000" pitchFamily="2" charset="-78"/>
                <a:cs typeface="Aldhabi" panose="01000000000000000000" pitchFamily="2" charset="-78"/>
              </a:rPr>
              <a:t>introduction</a:t>
            </a:r>
          </a:p>
        </p:txBody>
      </p:sp>
      <p:pic>
        <p:nvPicPr>
          <p:cNvPr id="7" name="Picture 6" descr="Calendar on table">
            <a:extLst>
              <a:ext uri="{FF2B5EF4-FFF2-40B4-BE49-F238E27FC236}">
                <a16:creationId xmlns:a16="http://schemas.microsoft.com/office/drawing/2014/main" id="{BF6754CC-06CB-FCD0-E358-5DDBB11033F4}"/>
              </a:ext>
            </a:extLst>
          </p:cNvPr>
          <p:cNvPicPr>
            <a:picLocks noChangeAspect="1"/>
          </p:cNvPicPr>
          <p:nvPr/>
        </p:nvPicPr>
        <p:blipFill rotWithShape="1">
          <a:blip r:embed="rId3"/>
          <a:srcRect l="10355" r="44522" b="-2"/>
          <a:stretch/>
        </p:blipFill>
        <p:spPr>
          <a:xfrm>
            <a:off x="20" y="975"/>
            <a:ext cx="4635988" cy="6858000"/>
          </a:xfrm>
          <a:prstGeom prst="rect">
            <a:avLst/>
          </a:prstGeom>
        </p:spPr>
      </p:pic>
      <p:sp>
        <p:nvSpPr>
          <p:cNvPr id="5" name="Content Placeholder 4">
            <a:extLst>
              <a:ext uri="{FF2B5EF4-FFF2-40B4-BE49-F238E27FC236}">
                <a16:creationId xmlns:a16="http://schemas.microsoft.com/office/drawing/2014/main" id="{1F7716E4-EEB7-29E9-A6F6-26385127AEBA}"/>
              </a:ext>
            </a:extLst>
          </p:cNvPr>
          <p:cNvSpPr>
            <a:spLocks noGrp="1"/>
          </p:cNvSpPr>
          <p:nvPr>
            <p:ph idx="1"/>
          </p:nvPr>
        </p:nvSpPr>
        <p:spPr>
          <a:xfrm>
            <a:off x="4955458" y="2251587"/>
            <a:ext cx="6593075" cy="3972232"/>
          </a:xfrm>
        </p:spPr>
        <p:txBody>
          <a:bodyPr>
            <a:normAutofit/>
          </a:bodyPr>
          <a:lstStyle/>
          <a:p>
            <a:r>
              <a:rPr lang="en-US" dirty="0"/>
              <a:t>Over the last few weeks, we as a class had been developing systems such as traffic systems and rebuilding them on our breadboards and using Arduino to use coding provided and be able to replicate the traffic lights we see and use everyday.</a:t>
            </a:r>
          </a:p>
          <a:p>
            <a:r>
              <a:rPr lang="en-US" dirty="0"/>
              <a:t>Each week was a bit more challenging, especially this last week.</a:t>
            </a:r>
          </a:p>
          <a:p>
            <a:pPr marL="0" indent="0">
              <a:buNone/>
            </a:pPr>
            <a:endParaRPr lang="en-US" dirty="0"/>
          </a:p>
        </p:txBody>
      </p:sp>
    </p:spTree>
    <p:extLst>
      <p:ext uri="{BB962C8B-B14F-4D97-AF65-F5344CB8AC3E}">
        <p14:creationId xmlns:p14="http://schemas.microsoft.com/office/powerpoint/2010/main" val="1862961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9329F-DC5C-FA15-7041-A55F2FCCD212}"/>
              </a:ext>
            </a:extLst>
          </p:cNvPr>
          <p:cNvSpPr>
            <a:spLocks noGrp="1"/>
          </p:cNvSpPr>
          <p:nvPr>
            <p:ph type="title"/>
          </p:nvPr>
        </p:nvSpPr>
        <p:spPr>
          <a:xfrm>
            <a:off x="5266892" y="609600"/>
            <a:ext cx="5550334" cy="1456267"/>
          </a:xfrm>
        </p:spPr>
        <p:txBody>
          <a:bodyPr>
            <a:normAutofit/>
          </a:bodyPr>
          <a:lstStyle/>
          <a:p>
            <a:r>
              <a:rPr lang="en-US" dirty="0">
                <a:latin typeface="Aldhabi" panose="01000000000000000000" pitchFamily="2" charset="-78"/>
                <a:cs typeface="Aldhabi" panose="01000000000000000000" pitchFamily="2" charset="-78"/>
              </a:rPr>
              <a:t>Project preparation</a:t>
            </a:r>
          </a:p>
        </p:txBody>
      </p:sp>
      <p:pic>
        <p:nvPicPr>
          <p:cNvPr id="8" name="Picture 7" descr="A yellow book and wires on a black surface&#10;&#10;Description automatically generated">
            <a:extLst>
              <a:ext uri="{FF2B5EF4-FFF2-40B4-BE49-F238E27FC236}">
                <a16:creationId xmlns:a16="http://schemas.microsoft.com/office/drawing/2014/main" id="{99D98686-0552-950F-F578-C41C2E8D2C38}"/>
              </a:ext>
            </a:extLst>
          </p:cNvPr>
          <p:cNvPicPr>
            <a:picLocks noChangeAspect="1"/>
          </p:cNvPicPr>
          <p:nvPr/>
        </p:nvPicPr>
        <p:blipFill rotWithShape="1">
          <a:blip r:embed="rId3"/>
          <a:srcRect t="16749" r="-2" b="14206"/>
          <a:stretch/>
        </p:blipFill>
        <p:spPr>
          <a:xfrm>
            <a:off x="20" y="11"/>
            <a:ext cx="4635988" cy="4100934"/>
          </a:xfrm>
          <a:prstGeom prst="rect">
            <a:avLst/>
          </a:prstGeom>
        </p:spPr>
      </p:pic>
      <p:pic>
        <p:nvPicPr>
          <p:cNvPr id="6" name="Picture 5" descr="A circuit board with wires&#10;&#10;Description automatically generated">
            <a:extLst>
              <a:ext uri="{FF2B5EF4-FFF2-40B4-BE49-F238E27FC236}">
                <a16:creationId xmlns:a16="http://schemas.microsoft.com/office/drawing/2014/main" id="{6D33DF03-BEF2-3A76-5401-3FA28F63656B}"/>
              </a:ext>
            </a:extLst>
          </p:cNvPr>
          <p:cNvPicPr>
            <a:picLocks noChangeAspect="1"/>
          </p:cNvPicPr>
          <p:nvPr/>
        </p:nvPicPr>
        <p:blipFill rotWithShape="1">
          <a:blip r:embed="rId4"/>
          <a:srcRect l="6527" r="18951"/>
          <a:stretch/>
        </p:blipFill>
        <p:spPr>
          <a:xfrm rot="16200000">
            <a:off x="971318" y="3194284"/>
            <a:ext cx="2693372" cy="4636008"/>
          </a:xfrm>
          <a:prstGeom prst="rect">
            <a:avLst/>
          </a:prstGeom>
        </p:spPr>
      </p:pic>
      <p:cxnSp>
        <p:nvCxnSpPr>
          <p:cNvPr id="13" name="Straight Connector 12">
            <a:extLst>
              <a:ext uri="{FF2B5EF4-FFF2-40B4-BE49-F238E27FC236}">
                <a16:creationId xmlns:a16="http://schemas.microsoft.com/office/drawing/2014/main" id="{40B2C833-6511-4A48-909C-01F37BD743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90" y="4265169"/>
            <a:ext cx="4637598" cy="0"/>
          </a:xfrm>
          <a:prstGeom prst="line">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3" name="Content Placeholder 2">
            <a:extLst>
              <a:ext uri="{FF2B5EF4-FFF2-40B4-BE49-F238E27FC236}">
                <a16:creationId xmlns:a16="http://schemas.microsoft.com/office/drawing/2014/main" id="{AE17F7BC-E473-EFF3-B63B-78F41486A92F}"/>
              </a:ext>
            </a:extLst>
          </p:cNvPr>
          <p:cNvSpPr>
            <a:spLocks noGrp="1"/>
          </p:cNvSpPr>
          <p:nvPr>
            <p:ph idx="1"/>
          </p:nvPr>
        </p:nvSpPr>
        <p:spPr>
          <a:xfrm>
            <a:off x="5266892" y="2142067"/>
            <a:ext cx="5550334" cy="3649133"/>
          </a:xfrm>
        </p:spPr>
        <p:txBody>
          <a:bodyPr>
            <a:normAutofit/>
          </a:bodyPr>
          <a:lstStyle/>
          <a:p>
            <a:r>
              <a:rPr lang="en-US" dirty="0"/>
              <a:t>Over the weeks we have learned a lot about traffic systems and how to build them</a:t>
            </a:r>
          </a:p>
          <a:p>
            <a:r>
              <a:rPr lang="en-US" dirty="0"/>
              <a:t>Pictures to the left show the components we ended up using</a:t>
            </a:r>
          </a:p>
        </p:txBody>
      </p:sp>
      <p:cxnSp>
        <p:nvCxnSpPr>
          <p:cNvPr id="15" name="Straight Connector 14">
            <a:extLst>
              <a:ext uri="{FF2B5EF4-FFF2-40B4-BE49-F238E27FC236}">
                <a16:creationId xmlns:a16="http://schemas.microsoft.com/office/drawing/2014/main" id="{AE1D19B2-F2ED-4169-8CD5-5AEF6526406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2096" y="0"/>
            <a:ext cx="680" cy="6858000"/>
          </a:xfrm>
          <a:prstGeom prst="line">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327127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BC43C-A942-A409-50CE-6F9DDBBF6BE6}"/>
              </a:ext>
            </a:extLst>
          </p:cNvPr>
          <p:cNvSpPr>
            <a:spLocks noGrp="1"/>
          </p:cNvSpPr>
          <p:nvPr>
            <p:ph type="title"/>
          </p:nvPr>
        </p:nvSpPr>
        <p:spPr>
          <a:xfrm>
            <a:off x="4685630" y="1030288"/>
            <a:ext cx="6131596" cy="1035579"/>
          </a:xfrm>
        </p:spPr>
        <p:txBody>
          <a:bodyPr>
            <a:normAutofit/>
          </a:bodyPr>
          <a:lstStyle/>
          <a:p>
            <a:r>
              <a:rPr lang="en-US" sz="3300"/>
              <a:t>Creating a basic traffic light</a:t>
            </a:r>
          </a:p>
        </p:txBody>
      </p:sp>
      <p:pic>
        <p:nvPicPr>
          <p:cNvPr id="4" name="Picture 3">
            <a:extLst>
              <a:ext uri="{FF2B5EF4-FFF2-40B4-BE49-F238E27FC236}">
                <a16:creationId xmlns:a16="http://schemas.microsoft.com/office/drawing/2014/main" id="{F89CA6A3-AABB-AC25-45D7-62944F319B88}"/>
              </a:ext>
            </a:extLst>
          </p:cNvPr>
          <p:cNvPicPr>
            <a:picLocks noChangeAspect="1"/>
          </p:cNvPicPr>
          <p:nvPr/>
        </p:nvPicPr>
        <p:blipFill>
          <a:blip r:embed="rId3"/>
          <a:stretch>
            <a:fillRect/>
          </a:stretch>
        </p:blipFill>
        <p:spPr>
          <a:xfrm>
            <a:off x="166254" y="87969"/>
            <a:ext cx="4215121" cy="4345486"/>
          </a:xfrm>
          <a:prstGeom prst="roundRect">
            <a:avLst>
              <a:gd name="adj" fmla="val 7306"/>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3" name="Content Placeholder 2">
            <a:extLst>
              <a:ext uri="{FF2B5EF4-FFF2-40B4-BE49-F238E27FC236}">
                <a16:creationId xmlns:a16="http://schemas.microsoft.com/office/drawing/2014/main" id="{CBA781F7-8B51-A88C-4C14-E9713415B8FC}"/>
              </a:ext>
            </a:extLst>
          </p:cNvPr>
          <p:cNvSpPr>
            <a:spLocks noGrp="1"/>
          </p:cNvSpPr>
          <p:nvPr>
            <p:ph idx="1"/>
          </p:nvPr>
        </p:nvSpPr>
        <p:spPr>
          <a:xfrm>
            <a:off x="4685630" y="2142067"/>
            <a:ext cx="6131596" cy="3649133"/>
          </a:xfrm>
        </p:spPr>
        <p:txBody>
          <a:bodyPr>
            <a:normAutofit/>
          </a:bodyPr>
          <a:lstStyle/>
          <a:p>
            <a:r>
              <a:rPr lang="en-US" dirty="0"/>
              <a:t>We started out in the course with a basic traffic light to pretty much dip our toes in the water and understand a little bit more about how these devices work in our everyday lives</a:t>
            </a:r>
          </a:p>
          <a:p>
            <a:r>
              <a:rPr lang="en-US" dirty="0"/>
              <a:t>I provided the code we used and a sample of the photo I had taken of my board</a:t>
            </a:r>
          </a:p>
          <a:p>
            <a:r>
              <a:rPr lang="en-US" dirty="0"/>
              <a:t>As can see I used a green, yellow, and red LED for the lights, and connected those wires to the board as well as provided power and grounding so power can travel safely throughout the board using the code provided.</a:t>
            </a:r>
          </a:p>
        </p:txBody>
      </p:sp>
      <p:pic>
        <p:nvPicPr>
          <p:cNvPr id="6" name="Picture 5">
            <a:extLst>
              <a:ext uri="{FF2B5EF4-FFF2-40B4-BE49-F238E27FC236}">
                <a16:creationId xmlns:a16="http://schemas.microsoft.com/office/drawing/2014/main" id="{0738C368-19C6-D62B-4DFD-25388A338C48}"/>
              </a:ext>
            </a:extLst>
          </p:cNvPr>
          <p:cNvPicPr>
            <a:picLocks noChangeAspect="1"/>
          </p:cNvPicPr>
          <p:nvPr/>
        </p:nvPicPr>
        <p:blipFill>
          <a:blip r:embed="rId4"/>
          <a:stretch>
            <a:fillRect/>
          </a:stretch>
        </p:blipFill>
        <p:spPr>
          <a:xfrm>
            <a:off x="166254" y="4595808"/>
            <a:ext cx="3942689" cy="1912205"/>
          </a:xfrm>
          <a:prstGeom prst="roundRect">
            <a:avLst>
              <a:gd name="adj" fmla="val 7306"/>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38956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E19F8-C29D-12B3-0D72-0FDF64D638BB}"/>
              </a:ext>
            </a:extLst>
          </p:cNvPr>
          <p:cNvSpPr>
            <a:spLocks noGrp="1"/>
          </p:cNvSpPr>
          <p:nvPr>
            <p:ph type="title"/>
          </p:nvPr>
        </p:nvSpPr>
        <p:spPr>
          <a:xfrm>
            <a:off x="6830238" y="609600"/>
            <a:ext cx="3986988" cy="1456267"/>
          </a:xfrm>
        </p:spPr>
        <p:txBody>
          <a:bodyPr>
            <a:normAutofit/>
          </a:bodyPr>
          <a:lstStyle/>
          <a:p>
            <a:r>
              <a:rPr lang="en-US" sz="3300">
                <a:latin typeface="Aldhabi" panose="01000000000000000000" pitchFamily="2" charset="-78"/>
                <a:cs typeface="Aldhabi" panose="01000000000000000000" pitchFamily="2" charset="-78"/>
              </a:rPr>
              <a:t>Creating a multiple traffic light controller</a:t>
            </a:r>
          </a:p>
        </p:txBody>
      </p:sp>
      <p:pic>
        <p:nvPicPr>
          <p:cNvPr id="6" name="Picture 5">
            <a:extLst>
              <a:ext uri="{FF2B5EF4-FFF2-40B4-BE49-F238E27FC236}">
                <a16:creationId xmlns:a16="http://schemas.microsoft.com/office/drawing/2014/main" id="{7D70DB56-B61E-7092-CF8B-727828FA2272}"/>
              </a:ext>
            </a:extLst>
          </p:cNvPr>
          <p:cNvPicPr>
            <a:picLocks noChangeAspect="1"/>
          </p:cNvPicPr>
          <p:nvPr/>
        </p:nvPicPr>
        <p:blipFill rotWithShape="1">
          <a:blip r:embed="rId3"/>
          <a:srcRect t="3150" r="-2" b="12746"/>
          <a:stretch/>
        </p:blipFill>
        <p:spPr>
          <a:xfrm>
            <a:off x="-3665" y="10"/>
            <a:ext cx="3056158" cy="3427038"/>
          </a:xfrm>
          <a:prstGeom prst="rect">
            <a:avLst/>
          </a:prstGeom>
        </p:spPr>
      </p:pic>
      <p:pic>
        <p:nvPicPr>
          <p:cNvPr id="4" name="Picture 3">
            <a:extLst>
              <a:ext uri="{FF2B5EF4-FFF2-40B4-BE49-F238E27FC236}">
                <a16:creationId xmlns:a16="http://schemas.microsoft.com/office/drawing/2014/main" id="{9747F648-B3A5-D46B-ADD6-49730A2836CF}"/>
              </a:ext>
            </a:extLst>
          </p:cNvPr>
          <p:cNvPicPr>
            <a:picLocks noChangeAspect="1"/>
          </p:cNvPicPr>
          <p:nvPr/>
        </p:nvPicPr>
        <p:blipFill rotWithShape="1">
          <a:blip r:embed="rId4"/>
          <a:srcRect t="4810" r="5" b="11112"/>
          <a:stretch/>
        </p:blipFill>
        <p:spPr>
          <a:xfrm>
            <a:off x="3052494" y="975"/>
            <a:ext cx="3056852" cy="3427048"/>
          </a:xfrm>
          <a:prstGeom prst="rect">
            <a:avLst/>
          </a:prstGeom>
        </p:spPr>
      </p:pic>
      <p:pic>
        <p:nvPicPr>
          <p:cNvPr id="7" name="Picture 6">
            <a:extLst>
              <a:ext uri="{FF2B5EF4-FFF2-40B4-BE49-F238E27FC236}">
                <a16:creationId xmlns:a16="http://schemas.microsoft.com/office/drawing/2014/main" id="{05043150-1B28-0063-D630-C174B9565D8C}"/>
              </a:ext>
            </a:extLst>
          </p:cNvPr>
          <p:cNvPicPr>
            <a:picLocks noChangeAspect="1"/>
          </p:cNvPicPr>
          <p:nvPr/>
        </p:nvPicPr>
        <p:blipFill rotWithShape="1">
          <a:blip r:embed="rId4"/>
          <a:srcRect t="4925" r="-1" b="11221"/>
          <a:stretch/>
        </p:blipFill>
        <p:spPr>
          <a:xfrm>
            <a:off x="-1590" y="3428024"/>
            <a:ext cx="3067839" cy="3429975"/>
          </a:xfrm>
          <a:prstGeom prst="rect">
            <a:avLst/>
          </a:prstGeom>
        </p:spPr>
      </p:pic>
      <p:pic>
        <p:nvPicPr>
          <p:cNvPr id="5" name="Picture 4">
            <a:extLst>
              <a:ext uri="{FF2B5EF4-FFF2-40B4-BE49-F238E27FC236}">
                <a16:creationId xmlns:a16="http://schemas.microsoft.com/office/drawing/2014/main" id="{F6BD0EF2-118A-3EB1-CB6A-AB6D0ECE3F0C}"/>
              </a:ext>
            </a:extLst>
          </p:cNvPr>
          <p:cNvPicPr>
            <a:picLocks noChangeAspect="1"/>
          </p:cNvPicPr>
          <p:nvPr/>
        </p:nvPicPr>
        <p:blipFill rotWithShape="1">
          <a:blip r:embed="rId5"/>
          <a:srcRect t="4122" r="-3" b="11645"/>
          <a:stretch/>
        </p:blipFill>
        <p:spPr>
          <a:xfrm>
            <a:off x="3055263" y="3428024"/>
            <a:ext cx="3054083" cy="3429975"/>
          </a:xfrm>
          <a:prstGeom prst="rect">
            <a:avLst/>
          </a:prstGeom>
        </p:spPr>
      </p:pic>
      <p:cxnSp>
        <p:nvCxnSpPr>
          <p:cNvPr id="15" name="Straight Connector 14">
            <a:extLst>
              <a:ext uri="{FF2B5EF4-FFF2-40B4-BE49-F238E27FC236}">
                <a16:creationId xmlns:a16="http://schemas.microsoft.com/office/drawing/2014/main" id="{F96C3A21-9839-4553-99E7-5FF127E2897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2821" y="0"/>
            <a:ext cx="680" cy="6858000"/>
          </a:xfrm>
          <a:prstGeom prst="line">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16">
            <a:extLst>
              <a:ext uri="{FF2B5EF4-FFF2-40B4-BE49-F238E27FC236}">
                <a16:creationId xmlns:a16="http://schemas.microsoft.com/office/drawing/2014/main" id="{A7B009F2-92DB-44A8-919F-8AFA72EFD0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90" y="3429000"/>
            <a:ext cx="6094411" cy="0"/>
          </a:xfrm>
          <a:prstGeom prst="line">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a:extLst>
              <a:ext uri="{FF2B5EF4-FFF2-40B4-BE49-F238E27FC236}">
                <a16:creationId xmlns:a16="http://schemas.microsoft.com/office/drawing/2014/main" id="{A2D376DB-538B-4F5C-A4AD-5B8DC7BEF6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38737" y="0"/>
            <a:ext cx="35948" cy="6858000"/>
          </a:xfrm>
          <a:prstGeom prst="line">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3" name="Content Placeholder 2">
            <a:extLst>
              <a:ext uri="{FF2B5EF4-FFF2-40B4-BE49-F238E27FC236}">
                <a16:creationId xmlns:a16="http://schemas.microsoft.com/office/drawing/2014/main" id="{D74250D6-7F44-DB33-0938-47AC5BB188F6}"/>
              </a:ext>
            </a:extLst>
          </p:cNvPr>
          <p:cNvSpPr>
            <a:spLocks noGrp="1"/>
          </p:cNvSpPr>
          <p:nvPr>
            <p:ph idx="1"/>
          </p:nvPr>
        </p:nvSpPr>
        <p:spPr>
          <a:xfrm>
            <a:off x="6830238" y="2142067"/>
            <a:ext cx="3986988" cy="3649133"/>
          </a:xfrm>
        </p:spPr>
        <p:txBody>
          <a:bodyPr>
            <a:normAutofit/>
          </a:bodyPr>
          <a:lstStyle/>
          <a:p>
            <a:r>
              <a:rPr lang="en-US" dirty="0"/>
              <a:t>Week 4 was a fun one for me, I was able to successfully be able to put together a multiple light system with it being able to function as one group</a:t>
            </a:r>
          </a:p>
          <a:p>
            <a:r>
              <a:rPr lang="en-US" dirty="0"/>
              <a:t>As can see all I really did was add another set of LEDs and wires to the board. </a:t>
            </a:r>
          </a:p>
        </p:txBody>
      </p:sp>
    </p:spTree>
    <p:extLst>
      <p:ext uri="{BB962C8B-B14F-4D97-AF65-F5344CB8AC3E}">
        <p14:creationId xmlns:p14="http://schemas.microsoft.com/office/powerpoint/2010/main" val="3948049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E6342-E5C0-60E0-7083-3842E1FF4DC0}"/>
              </a:ext>
            </a:extLst>
          </p:cNvPr>
          <p:cNvSpPr>
            <a:spLocks noGrp="1"/>
          </p:cNvSpPr>
          <p:nvPr>
            <p:ph type="title"/>
          </p:nvPr>
        </p:nvSpPr>
        <p:spPr>
          <a:xfrm>
            <a:off x="685800" y="1030288"/>
            <a:ext cx="4784929" cy="1035579"/>
          </a:xfrm>
        </p:spPr>
        <p:txBody>
          <a:bodyPr>
            <a:normAutofit/>
          </a:bodyPr>
          <a:lstStyle/>
          <a:p>
            <a:pPr>
              <a:lnSpc>
                <a:spcPct val="90000"/>
              </a:lnSpc>
            </a:pPr>
            <a:r>
              <a:rPr lang="en-US" sz="3300" dirty="0">
                <a:latin typeface="Aldhabi" panose="01000000000000000000" pitchFamily="2" charset="-78"/>
                <a:cs typeface="Aldhabi" panose="01000000000000000000" pitchFamily="2" charset="-78"/>
              </a:rPr>
              <a:t>Multiple traffic light controller w/ Cross Walk P.1</a:t>
            </a:r>
          </a:p>
        </p:txBody>
      </p:sp>
      <p:sp>
        <p:nvSpPr>
          <p:cNvPr id="3" name="Content Placeholder 2">
            <a:extLst>
              <a:ext uri="{FF2B5EF4-FFF2-40B4-BE49-F238E27FC236}">
                <a16:creationId xmlns:a16="http://schemas.microsoft.com/office/drawing/2014/main" id="{42E57542-0FB4-83FB-4550-C772D3165788}"/>
              </a:ext>
            </a:extLst>
          </p:cNvPr>
          <p:cNvSpPr>
            <a:spLocks noGrp="1"/>
          </p:cNvSpPr>
          <p:nvPr>
            <p:ph idx="1"/>
          </p:nvPr>
        </p:nvSpPr>
        <p:spPr>
          <a:xfrm>
            <a:off x="685800" y="2142067"/>
            <a:ext cx="4784929" cy="3649133"/>
          </a:xfrm>
        </p:spPr>
        <p:txBody>
          <a:bodyPr>
            <a:normAutofit/>
          </a:bodyPr>
          <a:lstStyle/>
          <a:p>
            <a:r>
              <a:rPr lang="en-US" dirty="0"/>
              <a:t>This week we added a controller that would add in a button to stop the lights to represent a cross walk</a:t>
            </a:r>
          </a:p>
          <a:p>
            <a:r>
              <a:rPr lang="en-US" dirty="0"/>
              <a:t>What I did was add in a button and place in in the board, provide power to the button while adding in a ground and another wire for output.</a:t>
            </a:r>
          </a:p>
        </p:txBody>
      </p:sp>
      <p:pic>
        <p:nvPicPr>
          <p:cNvPr id="9" name="Picture 8">
            <a:extLst>
              <a:ext uri="{FF2B5EF4-FFF2-40B4-BE49-F238E27FC236}">
                <a16:creationId xmlns:a16="http://schemas.microsoft.com/office/drawing/2014/main" id="{D566ED54-70C7-E1C8-C9D9-4DD137165520}"/>
              </a:ext>
            </a:extLst>
          </p:cNvPr>
          <p:cNvPicPr>
            <a:picLocks noChangeAspect="1"/>
          </p:cNvPicPr>
          <p:nvPr/>
        </p:nvPicPr>
        <p:blipFill>
          <a:blip r:embed="rId3"/>
          <a:stretch>
            <a:fillRect/>
          </a:stretch>
        </p:blipFill>
        <p:spPr>
          <a:xfrm>
            <a:off x="6103514" y="1472772"/>
            <a:ext cx="2652127" cy="1872088"/>
          </a:xfrm>
          <a:prstGeom prst="roundRect">
            <a:avLst>
              <a:gd name="adj" fmla="val 7306"/>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id="{DC1133DD-31BC-DFC1-558F-93DF6722AC09}"/>
              </a:ext>
            </a:extLst>
          </p:cNvPr>
          <p:cNvPicPr>
            <a:picLocks noChangeAspect="1"/>
          </p:cNvPicPr>
          <p:nvPr/>
        </p:nvPicPr>
        <p:blipFill>
          <a:blip r:embed="rId4"/>
          <a:stretch>
            <a:fillRect/>
          </a:stretch>
        </p:blipFill>
        <p:spPr>
          <a:xfrm>
            <a:off x="8922826" y="1554674"/>
            <a:ext cx="2652127" cy="1790186"/>
          </a:xfrm>
          <a:prstGeom prst="roundRect">
            <a:avLst>
              <a:gd name="adj" fmla="val 7306"/>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id="{7FFDBBFF-6E16-6AC3-17B9-F5A276AA3DB3}"/>
              </a:ext>
            </a:extLst>
          </p:cNvPr>
          <p:cNvPicPr>
            <a:picLocks noChangeAspect="1"/>
          </p:cNvPicPr>
          <p:nvPr/>
        </p:nvPicPr>
        <p:blipFill>
          <a:blip r:embed="rId5"/>
          <a:stretch>
            <a:fillRect/>
          </a:stretch>
        </p:blipFill>
        <p:spPr>
          <a:xfrm>
            <a:off x="6103513" y="3513136"/>
            <a:ext cx="2658050" cy="1760958"/>
          </a:xfrm>
          <a:prstGeom prst="roundRect">
            <a:avLst>
              <a:gd name="adj" fmla="val 7306"/>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36D0D85E-FC0A-2250-711E-41466B23140C}"/>
              </a:ext>
            </a:extLst>
          </p:cNvPr>
          <p:cNvPicPr>
            <a:picLocks noChangeAspect="1"/>
          </p:cNvPicPr>
          <p:nvPr/>
        </p:nvPicPr>
        <p:blipFill>
          <a:blip r:embed="rId6"/>
          <a:stretch>
            <a:fillRect/>
          </a:stretch>
        </p:blipFill>
        <p:spPr>
          <a:xfrm>
            <a:off x="8922826" y="3513136"/>
            <a:ext cx="2658050" cy="1667927"/>
          </a:xfrm>
          <a:prstGeom prst="roundRect">
            <a:avLst>
              <a:gd name="adj" fmla="val 7306"/>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94095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E6342-E5C0-60E0-7083-3842E1FF4DC0}"/>
              </a:ext>
            </a:extLst>
          </p:cNvPr>
          <p:cNvSpPr>
            <a:spLocks noGrp="1"/>
          </p:cNvSpPr>
          <p:nvPr>
            <p:ph type="title"/>
          </p:nvPr>
        </p:nvSpPr>
        <p:spPr>
          <a:xfrm>
            <a:off x="685800" y="1030288"/>
            <a:ext cx="4784929" cy="1035579"/>
          </a:xfrm>
        </p:spPr>
        <p:txBody>
          <a:bodyPr>
            <a:normAutofit/>
          </a:bodyPr>
          <a:lstStyle/>
          <a:p>
            <a:pPr>
              <a:lnSpc>
                <a:spcPct val="90000"/>
              </a:lnSpc>
            </a:pPr>
            <a:r>
              <a:rPr lang="en-US" sz="3300" dirty="0">
                <a:latin typeface="Aldhabi" panose="01000000000000000000" pitchFamily="2" charset="-78"/>
                <a:cs typeface="Aldhabi" panose="01000000000000000000" pitchFamily="2" charset="-78"/>
              </a:rPr>
              <a:t>Multiple traffic light controller w/ Cross Walk P.2</a:t>
            </a:r>
          </a:p>
        </p:txBody>
      </p:sp>
      <p:sp>
        <p:nvSpPr>
          <p:cNvPr id="3" name="Content Placeholder 2">
            <a:extLst>
              <a:ext uri="{FF2B5EF4-FFF2-40B4-BE49-F238E27FC236}">
                <a16:creationId xmlns:a16="http://schemas.microsoft.com/office/drawing/2014/main" id="{42E57542-0FB4-83FB-4550-C772D3165788}"/>
              </a:ext>
            </a:extLst>
          </p:cNvPr>
          <p:cNvSpPr>
            <a:spLocks noGrp="1"/>
          </p:cNvSpPr>
          <p:nvPr>
            <p:ph idx="1"/>
          </p:nvPr>
        </p:nvSpPr>
        <p:spPr>
          <a:xfrm>
            <a:off x="685800" y="2142067"/>
            <a:ext cx="4784929" cy="3649133"/>
          </a:xfrm>
        </p:spPr>
        <p:txBody>
          <a:bodyPr>
            <a:normAutofit/>
          </a:bodyPr>
          <a:lstStyle/>
          <a:p>
            <a:r>
              <a:rPr lang="en-US" dirty="0"/>
              <a:t>I provided the code and serial monitor that was able to read the cross walk and provide the LEDs to switch lights when pressed.</a:t>
            </a:r>
          </a:p>
        </p:txBody>
      </p:sp>
      <p:pic>
        <p:nvPicPr>
          <p:cNvPr id="8" name="Picture 7">
            <a:extLst>
              <a:ext uri="{FF2B5EF4-FFF2-40B4-BE49-F238E27FC236}">
                <a16:creationId xmlns:a16="http://schemas.microsoft.com/office/drawing/2014/main" id="{27DE75F8-2359-C172-D1F1-8A6733DA2D9A}"/>
              </a:ext>
            </a:extLst>
          </p:cNvPr>
          <p:cNvPicPr>
            <a:picLocks noChangeAspect="1"/>
          </p:cNvPicPr>
          <p:nvPr/>
        </p:nvPicPr>
        <p:blipFill>
          <a:blip r:embed="rId3"/>
          <a:stretch>
            <a:fillRect/>
          </a:stretch>
        </p:blipFill>
        <p:spPr>
          <a:xfrm>
            <a:off x="8049256" y="387157"/>
            <a:ext cx="4057448" cy="4025099"/>
          </a:xfrm>
          <a:prstGeom prst="rect">
            <a:avLst/>
          </a:prstGeom>
        </p:spPr>
      </p:pic>
      <p:pic>
        <p:nvPicPr>
          <p:cNvPr id="10" name="Picture 9">
            <a:extLst>
              <a:ext uri="{FF2B5EF4-FFF2-40B4-BE49-F238E27FC236}">
                <a16:creationId xmlns:a16="http://schemas.microsoft.com/office/drawing/2014/main" id="{A2D66FF4-2F59-26D7-75CB-4CEFB29C18ED}"/>
              </a:ext>
            </a:extLst>
          </p:cNvPr>
          <p:cNvPicPr>
            <a:picLocks noChangeAspect="1"/>
          </p:cNvPicPr>
          <p:nvPr/>
        </p:nvPicPr>
        <p:blipFill>
          <a:blip r:embed="rId4"/>
          <a:stretch>
            <a:fillRect/>
          </a:stretch>
        </p:blipFill>
        <p:spPr>
          <a:xfrm>
            <a:off x="5592424" y="1911926"/>
            <a:ext cx="2350339" cy="4678123"/>
          </a:xfrm>
          <a:prstGeom prst="rect">
            <a:avLst/>
          </a:prstGeom>
        </p:spPr>
      </p:pic>
    </p:spTree>
    <p:extLst>
      <p:ext uri="{BB962C8B-B14F-4D97-AF65-F5344CB8AC3E}">
        <p14:creationId xmlns:p14="http://schemas.microsoft.com/office/powerpoint/2010/main" val="1079353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03DDE-17F1-0D28-A475-53CEA3307F57}"/>
              </a:ext>
            </a:extLst>
          </p:cNvPr>
          <p:cNvSpPr>
            <a:spLocks noGrp="1"/>
          </p:cNvSpPr>
          <p:nvPr>
            <p:ph type="title"/>
          </p:nvPr>
        </p:nvSpPr>
        <p:spPr>
          <a:xfrm>
            <a:off x="170873" y="171306"/>
            <a:ext cx="7116618" cy="1035579"/>
          </a:xfrm>
        </p:spPr>
        <p:txBody>
          <a:bodyPr>
            <a:noAutofit/>
          </a:bodyPr>
          <a:lstStyle/>
          <a:p>
            <a:pPr>
              <a:lnSpc>
                <a:spcPct val="90000"/>
              </a:lnSpc>
            </a:pPr>
            <a:r>
              <a:rPr lang="en-US" dirty="0">
                <a:latin typeface="Aldhabi" panose="01000000000000000000" pitchFamily="2" charset="-78"/>
                <a:cs typeface="Aldhabi" panose="01000000000000000000" pitchFamily="2" charset="-78"/>
              </a:rPr>
              <a:t>Multiple traffic light controller w/ Cross Walk and emergency buzzer and lcd</a:t>
            </a:r>
            <a:endParaRPr lang="en-US" dirty="0"/>
          </a:p>
        </p:txBody>
      </p:sp>
      <p:sp>
        <p:nvSpPr>
          <p:cNvPr id="3" name="Content Placeholder 2">
            <a:extLst>
              <a:ext uri="{FF2B5EF4-FFF2-40B4-BE49-F238E27FC236}">
                <a16:creationId xmlns:a16="http://schemas.microsoft.com/office/drawing/2014/main" id="{A869F082-AE05-A98C-8DDB-11371C4D02E9}"/>
              </a:ext>
            </a:extLst>
          </p:cNvPr>
          <p:cNvSpPr>
            <a:spLocks noGrp="1"/>
          </p:cNvSpPr>
          <p:nvPr>
            <p:ph idx="1"/>
          </p:nvPr>
        </p:nvSpPr>
        <p:spPr>
          <a:xfrm>
            <a:off x="0" y="1206885"/>
            <a:ext cx="4230255" cy="4584315"/>
          </a:xfrm>
        </p:spPr>
        <p:txBody>
          <a:bodyPr>
            <a:normAutofit/>
          </a:bodyPr>
          <a:lstStyle/>
          <a:p>
            <a:r>
              <a:rPr lang="en-US" dirty="0"/>
              <a:t>Overall, this one was my favorite to do even if I got stumped a bit along the way</a:t>
            </a:r>
          </a:p>
          <a:p>
            <a:r>
              <a:rPr lang="en-US" dirty="0"/>
              <a:t>We were able to add in a LCD to add in a visual aid along with the previous worked projects adding into one system</a:t>
            </a:r>
          </a:p>
          <a:p>
            <a:endParaRPr lang="en-US" dirty="0"/>
          </a:p>
        </p:txBody>
      </p:sp>
      <p:pic>
        <p:nvPicPr>
          <p:cNvPr id="7" name="Picture 6">
            <a:extLst>
              <a:ext uri="{FF2B5EF4-FFF2-40B4-BE49-F238E27FC236}">
                <a16:creationId xmlns:a16="http://schemas.microsoft.com/office/drawing/2014/main" id="{7B2C90C4-3CAF-8E0C-DC48-275BABB50E78}"/>
              </a:ext>
            </a:extLst>
          </p:cNvPr>
          <p:cNvPicPr>
            <a:picLocks noChangeAspect="1"/>
          </p:cNvPicPr>
          <p:nvPr/>
        </p:nvPicPr>
        <p:blipFill rotWithShape="1">
          <a:blip r:embed="rId3"/>
          <a:srcRect t="6895" r="-5" b="8068"/>
          <a:stretch/>
        </p:blipFill>
        <p:spPr>
          <a:xfrm>
            <a:off x="5254993" y="2960441"/>
            <a:ext cx="2226462" cy="1831693"/>
          </a:xfrm>
          <a:prstGeom prst="roundRect">
            <a:avLst>
              <a:gd name="adj" fmla="val 7306"/>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id="{155B4A25-D7F5-C394-BB26-B9084D433777}"/>
              </a:ext>
            </a:extLst>
          </p:cNvPr>
          <p:cNvPicPr>
            <a:picLocks noChangeAspect="1"/>
          </p:cNvPicPr>
          <p:nvPr/>
        </p:nvPicPr>
        <p:blipFill rotWithShape="1">
          <a:blip r:embed="rId4"/>
          <a:srcRect r="26496" b="-5"/>
          <a:stretch/>
        </p:blipFill>
        <p:spPr>
          <a:xfrm>
            <a:off x="7481455" y="278843"/>
            <a:ext cx="4539672" cy="4539652"/>
          </a:xfrm>
          <a:prstGeom prst="roundRect">
            <a:avLst>
              <a:gd name="adj" fmla="val 7306"/>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5" name="Picture 4">
            <a:extLst>
              <a:ext uri="{FF2B5EF4-FFF2-40B4-BE49-F238E27FC236}">
                <a16:creationId xmlns:a16="http://schemas.microsoft.com/office/drawing/2014/main" id="{0922E672-8D6C-FB00-8BD5-D6B653E8FFE3}"/>
              </a:ext>
            </a:extLst>
          </p:cNvPr>
          <p:cNvPicPr>
            <a:picLocks noChangeAspect="1"/>
          </p:cNvPicPr>
          <p:nvPr/>
        </p:nvPicPr>
        <p:blipFill rotWithShape="1">
          <a:blip r:embed="rId5"/>
          <a:srcRect l="15791" r="1253" b="2"/>
          <a:stretch/>
        </p:blipFill>
        <p:spPr>
          <a:xfrm>
            <a:off x="5501482" y="4941454"/>
            <a:ext cx="3303341" cy="1831693"/>
          </a:xfrm>
          <a:prstGeom prst="roundRect">
            <a:avLst>
              <a:gd name="adj" fmla="val 7306"/>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id="{4E22761A-6AF1-8532-0DB4-BCA613127549}"/>
              </a:ext>
            </a:extLst>
          </p:cNvPr>
          <p:cNvPicPr>
            <a:picLocks noChangeAspect="1"/>
          </p:cNvPicPr>
          <p:nvPr/>
        </p:nvPicPr>
        <p:blipFill rotWithShape="1">
          <a:blip r:embed="rId6"/>
          <a:srcRect l="11941" r="8312"/>
          <a:stretch/>
        </p:blipFill>
        <p:spPr>
          <a:xfrm>
            <a:off x="8845583" y="4941454"/>
            <a:ext cx="3175544" cy="1831693"/>
          </a:xfrm>
          <a:prstGeom prst="roundRect">
            <a:avLst>
              <a:gd name="adj" fmla="val 7306"/>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33532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03DDE-17F1-0D28-A475-53CEA3307F57}"/>
              </a:ext>
            </a:extLst>
          </p:cNvPr>
          <p:cNvSpPr>
            <a:spLocks noGrp="1"/>
          </p:cNvSpPr>
          <p:nvPr>
            <p:ph type="title"/>
          </p:nvPr>
        </p:nvSpPr>
        <p:spPr>
          <a:xfrm>
            <a:off x="685800" y="1030288"/>
            <a:ext cx="4784929" cy="1035579"/>
          </a:xfrm>
        </p:spPr>
        <p:txBody>
          <a:bodyPr>
            <a:normAutofit fontScale="90000"/>
          </a:bodyPr>
          <a:lstStyle/>
          <a:p>
            <a:pPr>
              <a:lnSpc>
                <a:spcPct val="90000"/>
              </a:lnSpc>
            </a:pPr>
            <a:r>
              <a:rPr lang="en-US" sz="2000" dirty="0"/>
              <a:t>Creating a Multiple Traffic Light Controller with a Cross Walk and an Emergency Buzzer with SMART sensor P.1</a:t>
            </a:r>
          </a:p>
        </p:txBody>
      </p:sp>
      <p:sp>
        <p:nvSpPr>
          <p:cNvPr id="3" name="Content Placeholder 2">
            <a:extLst>
              <a:ext uri="{FF2B5EF4-FFF2-40B4-BE49-F238E27FC236}">
                <a16:creationId xmlns:a16="http://schemas.microsoft.com/office/drawing/2014/main" id="{A869F082-AE05-A98C-8DDB-11371C4D02E9}"/>
              </a:ext>
            </a:extLst>
          </p:cNvPr>
          <p:cNvSpPr>
            <a:spLocks noGrp="1"/>
          </p:cNvSpPr>
          <p:nvPr>
            <p:ph idx="1"/>
          </p:nvPr>
        </p:nvSpPr>
        <p:spPr>
          <a:xfrm>
            <a:off x="685800" y="2142067"/>
            <a:ext cx="4784929" cy="3649133"/>
          </a:xfrm>
        </p:spPr>
        <p:txBody>
          <a:bodyPr>
            <a:normAutofit/>
          </a:bodyPr>
          <a:lstStyle/>
          <a:p>
            <a:r>
              <a:rPr lang="en-US" dirty="0"/>
              <a:t>Now this one was one of the hardest projects I have done so far. </a:t>
            </a:r>
          </a:p>
          <a:p>
            <a:r>
              <a:rPr lang="en-US" dirty="0"/>
              <a:t>I added an emergency button and motion sensor to the already built traffic system, and was able to add a button to signify and emergency switch to use for like fire trucks needing immediate passing.</a:t>
            </a:r>
          </a:p>
          <a:p>
            <a:endParaRPr lang="en-US" dirty="0"/>
          </a:p>
        </p:txBody>
      </p:sp>
      <p:pic>
        <p:nvPicPr>
          <p:cNvPr id="13" name="Picture 12">
            <a:extLst>
              <a:ext uri="{FF2B5EF4-FFF2-40B4-BE49-F238E27FC236}">
                <a16:creationId xmlns:a16="http://schemas.microsoft.com/office/drawing/2014/main" id="{FA6D6E72-0D34-C007-ADB6-A61E9C14CD60}"/>
              </a:ext>
            </a:extLst>
          </p:cNvPr>
          <p:cNvPicPr>
            <a:picLocks noChangeAspect="1"/>
          </p:cNvPicPr>
          <p:nvPr/>
        </p:nvPicPr>
        <p:blipFill>
          <a:blip r:embed="rId3"/>
          <a:stretch>
            <a:fillRect/>
          </a:stretch>
        </p:blipFill>
        <p:spPr>
          <a:xfrm>
            <a:off x="6103514" y="1030880"/>
            <a:ext cx="2652127" cy="2313980"/>
          </a:xfrm>
          <a:prstGeom prst="roundRect">
            <a:avLst>
              <a:gd name="adj" fmla="val 7306"/>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10" name="Picture 9">
            <a:extLst>
              <a:ext uri="{FF2B5EF4-FFF2-40B4-BE49-F238E27FC236}">
                <a16:creationId xmlns:a16="http://schemas.microsoft.com/office/drawing/2014/main" id="{E9FB973C-62CB-40B1-CFCD-634C2EABF8A0}"/>
              </a:ext>
            </a:extLst>
          </p:cNvPr>
          <p:cNvPicPr>
            <a:picLocks noChangeAspect="1"/>
          </p:cNvPicPr>
          <p:nvPr/>
        </p:nvPicPr>
        <p:blipFill>
          <a:blip r:embed="rId4"/>
          <a:stretch>
            <a:fillRect/>
          </a:stretch>
        </p:blipFill>
        <p:spPr>
          <a:xfrm>
            <a:off x="8922826" y="1355764"/>
            <a:ext cx="2652127" cy="1989096"/>
          </a:xfrm>
          <a:prstGeom prst="roundRect">
            <a:avLst>
              <a:gd name="adj" fmla="val 7306"/>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9" name="Picture 8">
            <a:extLst>
              <a:ext uri="{FF2B5EF4-FFF2-40B4-BE49-F238E27FC236}">
                <a16:creationId xmlns:a16="http://schemas.microsoft.com/office/drawing/2014/main" id="{C5730D39-4171-59FE-1965-A33CAAEFACF1}"/>
              </a:ext>
            </a:extLst>
          </p:cNvPr>
          <p:cNvPicPr>
            <a:picLocks noChangeAspect="1"/>
          </p:cNvPicPr>
          <p:nvPr/>
        </p:nvPicPr>
        <p:blipFill>
          <a:blip r:embed="rId5"/>
          <a:stretch>
            <a:fillRect/>
          </a:stretch>
        </p:blipFill>
        <p:spPr>
          <a:xfrm>
            <a:off x="6103513" y="3513136"/>
            <a:ext cx="2658050" cy="1953666"/>
          </a:xfrm>
          <a:prstGeom prst="roundRect">
            <a:avLst>
              <a:gd name="adj" fmla="val 7306"/>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12" name="Picture 11">
            <a:extLst>
              <a:ext uri="{FF2B5EF4-FFF2-40B4-BE49-F238E27FC236}">
                <a16:creationId xmlns:a16="http://schemas.microsoft.com/office/drawing/2014/main" id="{30D464FA-6A41-6FAC-FBBB-782EFF243046}"/>
              </a:ext>
            </a:extLst>
          </p:cNvPr>
          <p:cNvPicPr>
            <a:picLocks noChangeAspect="1"/>
          </p:cNvPicPr>
          <p:nvPr/>
        </p:nvPicPr>
        <p:blipFill>
          <a:blip r:embed="rId6"/>
          <a:stretch>
            <a:fillRect/>
          </a:stretch>
        </p:blipFill>
        <p:spPr>
          <a:xfrm>
            <a:off x="8922826" y="3513136"/>
            <a:ext cx="2658050" cy="1747668"/>
          </a:xfrm>
          <a:prstGeom prst="roundRect">
            <a:avLst>
              <a:gd name="adj" fmla="val 7306"/>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187919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TM03457452[[fn=Celestial]]</Template>
  <TotalTime>40</TotalTime>
  <Words>685</Words>
  <Application>Microsoft Office PowerPoint</Application>
  <PresentationFormat>Widescreen</PresentationFormat>
  <Paragraphs>33</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Aldhabi</vt:lpstr>
      <vt:lpstr>Arial</vt:lpstr>
      <vt:lpstr>Bahnschrift Condensed</vt:lpstr>
      <vt:lpstr>Calibri</vt:lpstr>
      <vt:lpstr>Calibri Light</vt:lpstr>
      <vt:lpstr>Celestial</vt:lpstr>
      <vt:lpstr>CEiS 114 Course Project Traffic Controller  </vt:lpstr>
      <vt:lpstr>introduction</vt:lpstr>
      <vt:lpstr>Project preparation</vt:lpstr>
      <vt:lpstr>Creating a basic traffic light</vt:lpstr>
      <vt:lpstr>Creating a multiple traffic light controller</vt:lpstr>
      <vt:lpstr>Multiple traffic light controller w/ Cross Walk P.1</vt:lpstr>
      <vt:lpstr>Multiple traffic light controller w/ Cross Walk P.2</vt:lpstr>
      <vt:lpstr>Multiple traffic light controller w/ Cross Walk and emergency buzzer and lcd</vt:lpstr>
      <vt:lpstr>Creating a Multiple Traffic Light Controller with a Cross Walk and an Emergency Buzzer with SMART sensor P.1</vt:lpstr>
      <vt:lpstr>Creating a Multiple Traffic Light Controller with a Cross Walk and an Emergency Buzzer with SMART sensor p.2</vt:lpstr>
      <vt:lpstr>Conclusion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CEiS 114 Course Project Traffic Controller  </dc:title>
  <dc:creator>Bakken, Kaleb</dc:creator>
  <cp:lastModifiedBy>Bakken, Kaleb</cp:lastModifiedBy>
  <cp:revision>2</cp:revision>
  <dcterms:created xsi:type="dcterms:W3CDTF">2023-08-26T13:35:17Z</dcterms:created>
  <dcterms:modified xsi:type="dcterms:W3CDTF">2023-08-26T14:17:54Z</dcterms:modified>
</cp:coreProperties>
</file>